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65"/>
  </p:notesMasterIdLst>
  <p:sldIdLst>
    <p:sldId id="320" r:id="rId2"/>
    <p:sldId id="323" r:id="rId3"/>
    <p:sldId id="325" r:id="rId4"/>
    <p:sldId id="326" r:id="rId5"/>
    <p:sldId id="411" r:id="rId6"/>
    <p:sldId id="337" r:id="rId7"/>
    <p:sldId id="414" r:id="rId8"/>
    <p:sldId id="415" r:id="rId9"/>
    <p:sldId id="416" r:id="rId10"/>
    <p:sldId id="423" r:id="rId11"/>
    <p:sldId id="421" r:id="rId12"/>
    <p:sldId id="422" r:id="rId13"/>
    <p:sldId id="445" r:id="rId14"/>
    <p:sldId id="447" r:id="rId15"/>
    <p:sldId id="474" r:id="rId16"/>
    <p:sldId id="338" r:id="rId17"/>
    <p:sldId id="444" r:id="rId18"/>
    <p:sldId id="410" r:id="rId19"/>
    <p:sldId id="417" r:id="rId20"/>
    <p:sldId id="499" r:id="rId21"/>
    <p:sldId id="500" r:id="rId22"/>
    <p:sldId id="418" r:id="rId23"/>
    <p:sldId id="419" r:id="rId24"/>
    <p:sldId id="420" r:id="rId25"/>
    <p:sldId id="332" r:id="rId26"/>
    <p:sldId id="339" r:id="rId27"/>
    <p:sldId id="340" r:id="rId28"/>
    <p:sldId id="336" r:id="rId29"/>
    <p:sldId id="501" r:id="rId30"/>
    <p:sldId id="502" r:id="rId31"/>
    <p:sldId id="503" r:id="rId32"/>
    <p:sldId id="504" r:id="rId33"/>
    <p:sldId id="341" r:id="rId34"/>
    <p:sldId id="424" r:id="rId35"/>
    <p:sldId id="344" r:id="rId36"/>
    <p:sldId id="425" r:id="rId37"/>
    <p:sldId id="426" r:id="rId38"/>
    <p:sldId id="428" r:id="rId39"/>
    <p:sldId id="429" r:id="rId40"/>
    <p:sldId id="430" r:id="rId41"/>
    <p:sldId id="476" r:id="rId42"/>
    <p:sldId id="477" r:id="rId43"/>
    <p:sldId id="478" r:id="rId44"/>
    <p:sldId id="479" r:id="rId45"/>
    <p:sldId id="436" r:id="rId46"/>
    <p:sldId id="475" r:id="rId47"/>
    <p:sldId id="440" r:id="rId48"/>
    <p:sldId id="441" r:id="rId49"/>
    <p:sldId id="505" r:id="rId50"/>
    <p:sldId id="480" r:id="rId51"/>
    <p:sldId id="481" r:id="rId52"/>
    <p:sldId id="437" r:id="rId53"/>
    <p:sldId id="438" r:id="rId54"/>
    <p:sldId id="439" r:id="rId55"/>
    <p:sldId id="483" r:id="rId56"/>
    <p:sldId id="484" r:id="rId57"/>
    <p:sldId id="485" r:id="rId58"/>
    <p:sldId id="486" r:id="rId59"/>
    <p:sldId id="487" r:id="rId60"/>
    <p:sldId id="488" r:id="rId61"/>
    <p:sldId id="489" r:id="rId62"/>
    <p:sldId id="490" r:id="rId63"/>
    <p:sldId id="491" r:id="rId6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南京大学信息管理学院" initials="NDXG" lastIdx="1" clrIdx="0">
    <p:extLst>
      <p:ext uri="{19B8F6BF-5375-455C-9EA6-DF929625EA0E}">
        <p15:presenceInfo xmlns:p15="http://schemas.microsoft.com/office/powerpoint/2012/main" userId="4548f9b9b886c8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D3D1D"/>
    <a:srgbClr val="010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63" autoAdjust="0"/>
  </p:normalViewPr>
  <p:slideViewPr>
    <p:cSldViewPr>
      <p:cViewPr varScale="1">
        <p:scale>
          <a:sx n="98" d="100"/>
          <a:sy n="98" d="100"/>
        </p:scale>
        <p:origin x="231" y="72"/>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4122"/>
    </p:cViewPr>
  </p:sorterViewPr>
  <p:notesViewPr>
    <p:cSldViewPr>
      <p:cViewPr varScale="1">
        <p:scale>
          <a:sx n="58" d="100"/>
          <a:sy n="58" d="100"/>
        </p:scale>
        <p:origin x="-172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8" Type="http://schemas.openxmlformats.org/officeDocument/2006/relationships/slide" Target="slides/slide44.xml"/><Relationship Id="rId3" Type="http://schemas.openxmlformats.org/officeDocument/2006/relationships/slide" Target="slides/slide25.xml"/><Relationship Id="rId7" Type="http://schemas.openxmlformats.org/officeDocument/2006/relationships/slide" Target="slides/slide43.xml"/><Relationship Id="rId2" Type="http://schemas.openxmlformats.org/officeDocument/2006/relationships/slide" Target="slides/slide4.xml"/><Relationship Id="rId1" Type="http://schemas.openxmlformats.org/officeDocument/2006/relationships/slide" Target="slides/slide2.xml"/><Relationship Id="rId6" Type="http://schemas.openxmlformats.org/officeDocument/2006/relationships/slide" Target="slides/slide42.xml"/><Relationship Id="rId5" Type="http://schemas.openxmlformats.org/officeDocument/2006/relationships/slide" Target="slides/slide41.xml"/><Relationship Id="rId4"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a:latin typeface="Times New Roman" panose="02020603050405020304" pitchFamily="18" charset="0"/>
              </a:defRPr>
            </a:lvl1pPr>
          </a:lstStyle>
          <a:p>
            <a:endParaRPr lang="zh-CN" altLang="en-US"/>
          </a:p>
        </p:txBody>
      </p:sp>
      <p:sp>
        <p:nvSpPr>
          <p:cNvPr id="4198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a:latin typeface="Times New Roman" panose="02020603050405020304" pitchFamily="18" charset="0"/>
              </a:defRPr>
            </a:lvl1pPr>
          </a:lstStyle>
          <a:p>
            <a:endParaRPr lang="en-US" altLang="zh-CN"/>
          </a:p>
        </p:txBody>
      </p:sp>
      <p:sp>
        <p:nvSpPr>
          <p:cNvPr id="419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99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a:latin typeface="Times New Roman" panose="02020603050405020304" pitchFamily="18" charset="0"/>
              </a:defRPr>
            </a:lvl1pPr>
          </a:lstStyle>
          <a:p>
            <a:endParaRPr lang="en-US" altLang="zh-CN"/>
          </a:p>
        </p:txBody>
      </p:sp>
      <p:sp>
        <p:nvSpPr>
          <p:cNvPr id="4199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a:latin typeface="Times New Roman" panose="02020603050405020304" pitchFamily="18" charset="0"/>
              </a:defRPr>
            </a:lvl1pPr>
          </a:lstStyle>
          <a:p>
            <a:fld id="{B98B60B0-27C5-43AB-B6E8-5A7211CFAC41}"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E3C9CC-ECAA-4B4A-B0AE-DF9DCD9C58A9}" type="slidenum">
              <a:rPr lang="zh-CN" altLang="en-US"/>
              <a:pPr/>
              <a:t>2</a:t>
            </a:fld>
            <a:endParaRPr lang="en-US" altLang="zh-CN"/>
          </a:p>
        </p:txBody>
      </p:sp>
      <p:sp>
        <p:nvSpPr>
          <p:cNvPr id="540674" name="Rectangle 2"/>
          <p:cNvSpPr>
            <a:spLocks noGrp="1" noRot="1" noChangeAspect="1" noChangeArrowheads="1" noTextEdit="1"/>
          </p:cNvSpPr>
          <p:nvPr>
            <p:ph type="sldImg"/>
          </p:nvPr>
        </p:nvSpPr>
        <p:spPr>
          <a:xfrm>
            <a:off x="381000" y="685800"/>
            <a:ext cx="6096000" cy="3429000"/>
          </a:xfrm>
          <a:ln/>
        </p:spPr>
      </p:sp>
      <p:sp>
        <p:nvSpPr>
          <p:cNvPr id="540675"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t>也可使用反证法。如果图</a:t>
            </a:r>
            <a:r>
              <a:rPr lang="en-US" altLang="zh-CN" sz="1200" dirty="0"/>
              <a:t>G</a:t>
            </a:r>
            <a:r>
              <a:rPr lang="zh-CN" altLang="en-US" sz="1200" dirty="0"/>
              <a:t>是哈密顿图</a:t>
            </a:r>
            <a:r>
              <a:rPr lang="en-US" altLang="zh-CN" sz="1200" dirty="0"/>
              <a:t>,</a:t>
            </a:r>
            <a:r>
              <a:rPr lang="zh-CN" altLang="en-US" sz="1200" dirty="0"/>
              <a:t>则必存在哈密顿图回路</a:t>
            </a:r>
            <a:r>
              <a:rPr lang="en-US" altLang="zh-CN" sz="1200" dirty="0"/>
              <a:t>,</a:t>
            </a:r>
            <a:r>
              <a:rPr lang="zh-CN" altLang="en-US" sz="1200" dirty="0"/>
              <a:t>即所有结点均在一个回路中</a:t>
            </a:r>
            <a:r>
              <a:rPr lang="en-US" altLang="zh-CN" sz="1200" dirty="0"/>
              <a:t>,</a:t>
            </a:r>
            <a:r>
              <a:rPr lang="zh-CN" altLang="en-US" sz="1200" dirty="0"/>
              <a:t>此时删除任意一个结点图</a:t>
            </a:r>
            <a:r>
              <a:rPr lang="en-US" altLang="zh-CN" sz="1200" dirty="0"/>
              <a:t>G</a:t>
            </a:r>
            <a:r>
              <a:rPr lang="zh-CN" altLang="en-US" sz="1200" dirty="0"/>
              <a:t>必连通</a:t>
            </a:r>
            <a:r>
              <a:rPr lang="en-US" altLang="zh-CN" sz="1200" dirty="0"/>
              <a:t>,</a:t>
            </a:r>
            <a:r>
              <a:rPr lang="zh-CN" altLang="en-US" sz="1200" dirty="0"/>
              <a:t>于是它的任何点均不是割点</a:t>
            </a:r>
            <a:r>
              <a:rPr lang="en-US" altLang="zh-CN" sz="1200" dirty="0"/>
              <a:t>,</a:t>
            </a:r>
            <a:r>
              <a:rPr lang="zh-CN" altLang="en-US" sz="1200" dirty="0"/>
              <a:t>矛盾</a:t>
            </a:r>
            <a:r>
              <a:rPr lang="en-US" altLang="zh-CN" sz="1200" dirty="0"/>
              <a:t>,</a:t>
            </a:r>
            <a:r>
              <a:rPr lang="zh-CN" altLang="en-US" sz="1200" dirty="0"/>
              <a:t>即有割点的图不是哈密顿图。</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B98B60B0-27C5-43AB-B6E8-5A7211CFAC41}" type="slidenum">
              <a:rPr lang="zh-CN" altLang="en-US" smtClean="0"/>
              <a:pPr/>
              <a:t>40</a:t>
            </a:fld>
            <a:endParaRPr lang="en-US" altLang="zh-CN"/>
          </a:p>
        </p:txBody>
      </p:sp>
    </p:spTree>
    <p:extLst>
      <p:ext uri="{BB962C8B-B14F-4D97-AF65-F5344CB8AC3E}">
        <p14:creationId xmlns:p14="http://schemas.microsoft.com/office/powerpoint/2010/main" val="2433887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B60B0-27C5-43AB-B6E8-5A7211CFAC41}" type="slidenum">
              <a:rPr lang="zh-CN" altLang="en-US" smtClean="0"/>
              <a:pPr/>
              <a:t>45</a:t>
            </a:fld>
            <a:endParaRPr lang="en-US" altLang="zh-CN"/>
          </a:p>
        </p:txBody>
      </p:sp>
    </p:spTree>
    <p:extLst>
      <p:ext uri="{BB962C8B-B14F-4D97-AF65-F5344CB8AC3E}">
        <p14:creationId xmlns:p14="http://schemas.microsoft.com/office/powerpoint/2010/main" val="19821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sz="2000" dirty="0"/>
              <a:t>此题有问题？</a:t>
            </a:r>
            <a:endParaRPr lang="en-US" altLang="zh-CN" sz="2000" dirty="0"/>
          </a:p>
        </p:txBody>
      </p:sp>
      <p:sp>
        <p:nvSpPr>
          <p:cNvPr id="4" name="灯片编号占位符 3"/>
          <p:cNvSpPr>
            <a:spLocks noGrp="1"/>
          </p:cNvSpPr>
          <p:nvPr>
            <p:ph type="sldNum" sz="quarter" idx="10"/>
          </p:nvPr>
        </p:nvSpPr>
        <p:spPr/>
        <p:txBody>
          <a:bodyPr/>
          <a:lstStyle/>
          <a:p>
            <a:fld id="{B98B60B0-27C5-43AB-B6E8-5A7211CFAC41}" type="slidenum">
              <a:rPr lang="zh-CN" altLang="en-US" smtClean="0"/>
              <a:pPr/>
              <a:t>48</a:t>
            </a:fld>
            <a:endParaRPr lang="en-US" altLang="zh-CN"/>
          </a:p>
        </p:txBody>
      </p:sp>
    </p:spTree>
    <p:extLst>
      <p:ext uri="{BB962C8B-B14F-4D97-AF65-F5344CB8AC3E}">
        <p14:creationId xmlns:p14="http://schemas.microsoft.com/office/powerpoint/2010/main" val="2920977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B60B0-27C5-43AB-B6E8-5A7211CFAC41}" type="slidenum">
              <a:rPr lang="zh-CN" altLang="en-US" smtClean="0"/>
              <a:pPr/>
              <a:t>51</a:t>
            </a:fld>
            <a:endParaRPr lang="en-US" altLang="zh-CN"/>
          </a:p>
        </p:txBody>
      </p:sp>
    </p:spTree>
    <p:extLst>
      <p:ext uri="{BB962C8B-B14F-4D97-AF65-F5344CB8AC3E}">
        <p14:creationId xmlns:p14="http://schemas.microsoft.com/office/powerpoint/2010/main" val="89344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8E4B4-EB87-411A-9428-D5709DBA62DC}" type="slidenum">
              <a:rPr lang="zh-CN" altLang="en-US"/>
              <a:pPr/>
              <a:t>6</a:t>
            </a:fld>
            <a:endParaRPr lang="en-US" altLang="zh-CN"/>
          </a:p>
        </p:txBody>
      </p:sp>
      <p:sp>
        <p:nvSpPr>
          <p:cNvPr id="635906" name="Rectangle 2"/>
          <p:cNvSpPr>
            <a:spLocks noGrp="1" noRot="1" noChangeAspect="1" noChangeArrowheads="1" noTextEdit="1"/>
          </p:cNvSpPr>
          <p:nvPr>
            <p:ph type="sldImg"/>
          </p:nvPr>
        </p:nvSpPr>
        <p:spPr>
          <a:xfrm>
            <a:off x="381000" y="685800"/>
            <a:ext cx="6096000" cy="3429000"/>
          </a:xfrm>
          <a:ln/>
        </p:spPr>
      </p:sp>
      <p:sp>
        <p:nvSpPr>
          <p:cNvPr id="635907"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11B13-CAFE-46B5-B4B0-7DE1840377E0}" type="slidenum">
              <a:rPr lang="zh-CN" altLang="en-US"/>
              <a:pPr/>
              <a:t>9</a:t>
            </a:fld>
            <a:endParaRPr lang="en-US" altLang="zh-CN"/>
          </a:p>
        </p:txBody>
      </p:sp>
      <p:sp>
        <p:nvSpPr>
          <p:cNvPr id="637954" name="Rectangle 2"/>
          <p:cNvSpPr>
            <a:spLocks noGrp="1" noRot="1" noChangeAspect="1" noChangeArrowheads="1" noTextEdit="1"/>
          </p:cNvSpPr>
          <p:nvPr>
            <p:ph type="sldImg"/>
          </p:nvPr>
        </p:nvSpPr>
        <p:spPr>
          <a:xfrm>
            <a:off x="381000" y="685800"/>
            <a:ext cx="6096000" cy="3429000"/>
          </a:xfrm>
          <a:ln/>
        </p:spPr>
      </p:sp>
      <p:sp>
        <p:nvSpPr>
          <p:cNvPr id="6379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0CB981-4159-4302-B38E-B308167CD2A1}" type="slidenum">
              <a:rPr lang="zh-CN" altLang="en-US"/>
              <a:pPr/>
              <a:t>10</a:t>
            </a:fld>
            <a:endParaRPr lang="en-US" altLang="zh-CN"/>
          </a:p>
        </p:txBody>
      </p:sp>
      <p:sp>
        <p:nvSpPr>
          <p:cNvPr id="650242" name="Rectangle 2"/>
          <p:cNvSpPr>
            <a:spLocks noGrp="1" noRot="1" noChangeAspect="1" noChangeArrowheads="1" noTextEdit="1"/>
          </p:cNvSpPr>
          <p:nvPr>
            <p:ph type="sldImg"/>
          </p:nvPr>
        </p:nvSpPr>
        <p:spPr>
          <a:xfrm>
            <a:off x="381000" y="685800"/>
            <a:ext cx="6096000" cy="3429000"/>
          </a:xfrm>
          <a:ln/>
        </p:spPr>
      </p:sp>
      <p:sp>
        <p:nvSpPr>
          <p:cNvPr id="650243" name="Rectangle 3"/>
          <p:cNvSpPr>
            <a:spLocks noGrp="1" noChangeArrowheads="1"/>
          </p:cNvSpPr>
          <p:nvPr>
            <p:ph type="body" idx="1"/>
          </p:nvPr>
        </p:nvSpPr>
        <p:spPr/>
        <p:txBody>
          <a:bodyPr/>
          <a:lstStyle/>
          <a:p>
            <a:endParaRPr lang="en-US" altLang="zh-CN"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44839D-EA23-4B47-A4F1-EC9A6C87E5F9}" type="slidenum">
              <a:rPr lang="zh-CN" altLang="en-US"/>
              <a:pPr/>
              <a:t>11</a:t>
            </a:fld>
            <a:endParaRPr lang="en-US" altLang="zh-CN"/>
          </a:p>
        </p:txBody>
      </p:sp>
      <p:sp>
        <p:nvSpPr>
          <p:cNvPr id="646146" name="Rectangle 2"/>
          <p:cNvSpPr>
            <a:spLocks noGrp="1" noRot="1" noChangeAspect="1" noChangeArrowheads="1" noTextEdit="1"/>
          </p:cNvSpPr>
          <p:nvPr>
            <p:ph type="sldImg"/>
          </p:nvPr>
        </p:nvSpPr>
        <p:spPr>
          <a:xfrm>
            <a:off x="381000" y="685800"/>
            <a:ext cx="6096000" cy="3429000"/>
          </a:xfrm>
          <a:ln/>
        </p:spPr>
      </p:sp>
      <p:sp>
        <p:nvSpPr>
          <p:cNvPr id="646147"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7EB594-17EC-4FAA-9DE0-08747F52FAE8}" type="slidenum">
              <a:rPr lang="zh-CN" altLang="en-US"/>
              <a:pPr/>
              <a:t>12</a:t>
            </a:fld>
            <a:endParaRPr lang="en-US" altLang="zh-CN"/>
          </a:p>
        </p:txBody>
      </p:sp>
      <p:sp>
        <p:nvSpPr>
          <p:cNvPr id="648194" name="Rectangle 2"/>
          <p:cNvSpPr>
            <a:spLocks noGrp="1" noRot="1" noChangeAspect="1" noChangeArrowheads="1" noTextEdit="1"/>
          </p:cNvSpPr>
          <p:nvPr>
            <p:ph type="sldImg"/>
          </p:nvPr>
        </p:nvSpPr>
        <p:spPr>
          <a:xfrm>
            <a:off x="381000" y="685800"/>
            <a:ext cx="6096000" cy="3429000"/>
          </a:xfrm>
          <a:ln/>
        </p:spPr>
      </p:sp>
      <p:sp>
        <p:nvSpPr>
          <p:cNvPr id="6481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B90C49-7F8A-4ED7-8577-D2B89C075201}" type="slidenum">
              <a:rPr lang="zh-CN" altLang="en-US"/>
              <a:pPr/>
              <a:t>23</a:t>
            </a:fld>
            <a:endParaRPr lang="en-US" altLang="zh-CN"/>
          </a:p>
        </p:txBody>
      </p:sp>
      <p:sp>
        <p:nvSpPr>
          <p:cNvPr id="644098" name="Rectangle 2"/>
          <p:cNvSpPr>
            <a:spLocks noGrp="1" noRot="1" noChangeAspect="1" noChangeArrowheads="1" noTextEdit="1"/>
          </p:cNvSpPr>
          <p:nvPr>
            <p:ph type="sldImg"/>
          </p:nvPr>
        </p:nvSpPr>
        <p:spPr>
          <a:xfrm>
            <a:off x="381000" y="685800"/>
            <a:ext cx="6096000" cy="3429000"/>
          </a:xfrm>
          <a:ln/>
        </p:spPr>
      </p:sp>
      <p:sp>
        <p:nvSpPr>
          <p:cNvPr id="64409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0735FF-1946-4A48-A6E7-B18D9C1C16A2}" type="slidenum">
              <a:rPr lang="zh-CN" altLang="en-US"/>
              <a:pPr/>
              <a:t>24</a:t>
            </a:fld>
            <a:endParaRPr lang="en-US" altLang="zh-CN"/>
          </a:p>
        </p:txBody>
      </p:sp>
      <p:sp>
        <p:nvSpPr>
          <p:cNvPr id="643074" name="Rectangle 2"/>
          <p:cNvSpPr>
            <a:spLocks noGrp="1" noRot="1" noChangeAspect="1" noChangeArrowheads="1" noTextEdit="1"/>
          </p:cNvSpPr>
          <p:nvPr>
            <p:ph type="sldImg"/>
          </p:nvPr>
        </p:nvSpPr>
        <p:spPr>
          <a:xfrm>
            <a:off x="381000" y="685800"/>
            <a:ext cx="6096000" cy="3429000"/>
          </a:xfrm>
          <a:ln/>
        </p:spPr>
      </p:sp>
      <p:sp>
        <p:nvSpPr>
          <p:cNvPr id="643075" name="Rectangle 3"/>
          <p:cNvSpPr>
            <a:spLocks noGrp="1" noChangeArrowheads="1"/>
          </p:cNvSpPr>
          <p:nvPr>
            <p:ph type="body" idx="1"/>
          </p:nvPr>
        </p:nvSpPr>
        <p:spPr/>
        <p:txBody>
          <a:bodyPr/>
          <a:lstStyle/>
          <a:p>
            <a:r>
              <a:rPr lang="en-US" altLang="zh-CN"/>
              <a:t>V0v1v2v3v0</a:t>
            </a:r>
          </a:p>
          <a:p>
            <a:r>
              <a:rPr lang="en-US" altLang="zh-CN"/>
              <a:t>V2</a:t>
            </a:r>
            <a:r>
              <a:rPr lang="zh-CN" altLang="en-US"/>
              <a:t>作为新的</a:t>
            </a:r>
            <a:r>
              <a:rPr lang="zh-CN" altLang="en-US">
                <a:solidFill>
                  <a:srgbClr val="000000"/>
                </a:solidFill>
                <a:latin typeface=""/>
              </a:rPr>
              <a:t>起点（终点）</a:t>
            </a:r>
          </a:p>
          <a:p>
            <a:r>
              <a:rPr lang="en-US" altLang="zh-CN">
                <a:solidFill>
                  <a:srgbClr val="000000"/>
                </a:solidFill>
                <a:latin typeface=""/>
              </a:rPr>
              <a:t>v2v1v0v3v2</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B60B0-27C5-43AB-B6E8-5A7211CFAC41}" type="slidenum">
              <a:rPr lang="zh-CN" altLang="en-US" smtClean="0"/>
              <a:pPr/>
              <a:t>31</a:t>
            </a:fld>
            <a:endParaRPr lang="en-US" altLang="zh-CN"/>
          </a:p>
        </p:txBody>
      </p:sp>
    </p:spTree>
    <p:extLst>
      <p:ext uri="{BB962C8B-B14F-4D97-AF65-F5344CB8AC3E}">
        <p14:creationId xmlns:p14="http://schemas.microsoft.com/office/powerpoint/2010/main" val="3093306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Ref idx="1003">
        <a:schemeClr val="bg1"/>
      </p:bgRef>
    </p:bg>
    <p:spTree>
      <p:nvGrpSpPr>
        <p:cNvPr id="1" name=""/>
        <p:cNvGrpSpPr/>
        <p:nvPr/>
      </p:nvGrpSpPr>
      <p:grpSpPr>
        <a:xfrm>
          <a:off x="0" y="0"/>
          <a:ext cx="0" cy="0"/>
          <a:chOff x="0" y="0"/>
          <a:chExt cx="0" cy="0"/>
        </a:xfrm>
      </p:grpSpPr>
      <p:sp>
        <p:nvSpPr>
          <p:cNvPr id="4" name="矩形 3"/>
          <p:cNvSpPr/>
          <p:nvPr/>
        </p:nvSpPr>
        <p:spPr bwMode="white">
          <a:xfrm>
            <a:off x="0" y="1233489"/>
            <a:ext cx="12192000" cy="32067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矩形 4"/>
          <p:cNvSpPr/>
          <p:nvPr/>
        </p:nvSpPr>
        <p:spPr>
          <a:xfrm>
            <a:off x="0" y="1281113"/>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矩形 5"/>
          <p:cNvSpPr/>
          <p:nvPr/>
        </p:nvSpPr>
        <p:spPr>
          <a:xfrm>
            <a:off x="787400" y="1281113"/>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pic>
        <p:nvPicPr>
          <p:cNvPr id="7" name="Picture 10" descr="t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7701" y="141288"/>
            <a:ext cx="26543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8" y="190500"/>
            <a:ext cx="85936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238216" y="228600"/>
            <a:ext cx="9754328" cy="990600"/>
          </a:xfrm>
        </p:spPr>
        <p:txBody>
          <a:bodyPr/>
          <a:lstStyle>
            <a:lvl1pPr>
              <a:defRPr b="1">
                <a:solidFill>
                  <a:schemeClr val="tx1"/>
                </a:solidFill>
              </a:defRPr>
            </a:lvl1pPr>
          </a:lstStyle>
          <a:p>
            <a:r>
              <a:rPr lang="zh-CN" altLang="en-US"/>
              <a:t>单击此处编辑母版标题样式</a:t>
            </a:r>
            <a:endParaRPr lang="en-US" dirty="0"/>
          </a:p>
        </p:txBody>
      </p:sp>
      <p:sp>
        <p:nvSpPr>
          <p:cNvPr id="8" name="内容占位符 7"/>
          <p:cNvSpPr>
            <a:spLocks noGrp="1"/>
          </p:cNvSpPr>
          <p:nvPr>
            <p:ph sz="quarter" idx="1"/>
          </p:nvPr>
        </p:nvSpPr>
        <p:spPr>
          <a:xfrm>
            <a:off x="816864" y="1600200"/>
            <a:ext cx="10871200" cy="4495800"/>
          </a:xfrm>
        </p:spPr>
        <p:txBody>
          <a:bodyPr/>
          <a:lstStyle>
            <a:lvl1pPr>
              <a:defRPr b="1">
                <a:solidFill>
                  <a:schemeClr val="tx1"/>
                </a:solidFill>
              </a:defRPr>
            </a:lvl1pPr>
            <a:lvl2pPr>
              <a:defRPr b="1">
                <a:solidFill>
                  <a:schemeClr val="tx1"/>
                </a:solidFill>
              </a:defRPr>
            </a:lvl2pPr>
            <a:lvl3pPr>
              <a:defRPr b="1">
                <a:solidFill>
                  <a:schemeClr val="tx1"/>
                </a:solidFill>
              </a:defRPr>
            </a:lvl3pPr>
            <a:lvl4pPr>
              <a:defRPr b="1">
                <a:solidFill>
                  <a:schemeClr val="tx1"/>
                </a:solidFill>
              </a:defRPr>
            </a:lvl4pPr>
            <a:lvl5pPr>
              <a:defRPr b="1">
                <a:solidFill>
                  <a:schemeClr val="tx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页脚占位符 4"/>
          <p:cNvSpPr>
            <a:spLocks noGrp="1"/>
          </p:cNvSpPr>
          <p:nvPr>
            <p:ph type="ftr" sz="quarter" idx="10"/>
          </p:nvPr>
        </p:nvSpPr>
        <p:spPr>
          <a:xfrm>
            <a:off x="2677584" y="6248400"/>
            <a:ext cx="7228416" cy="363538"/>
          </a:xfrm>
        </p:spPr>
        <p:txBody>
          <a:bodyPr/>
          <a:lstStyle>
            <a:lvl1pPr algn="ctr">
              <a:defRPr b="1">
                <a:solidFill>
                  <a:schemeClr val="tx1"/>
                </a:solidFill>
              </a:defRPr>
            </a:lvl1pPr>
          </a:lstStyle>
          <a:p>
            <a:endParaRPr lang="en-US" altLang="zh-CN"/>
          </a:p>
        </p:txBody>
      </p:sp>
      <p:sp>
        <p:nvSpPr>
          <p:cNvPr id="11" name="灯片编号占位符 5"/>
          <p:cNvSpPr>
            <a:spLocks noGrp="1"/>
          </p:cNvSpPr>
          <p:nvPr>
            <p:ph type="sldNum" sz="quarter" idx="11"/>
          </p:nvPr>
        </p:nvSpPr>
        <p:spPr/>
        <p:txBody>
          <a:bodyPr/>
          <a:lstStyle>
            <a:lvl1pPr>
              <a:defRPr/>
            </a:lvl1pPr>
          </a:lstStyle>
          <a:p>
            <a:fld id="{47035763-2CD9-4749-AB71-DFB2AB4033F6}" type="slidenum">
              <a:rPr lang="zh-CN" altLang="en-US" smtClean="0"/>
              <a:pPr/>
              <a:t>‹#›</a:t>
            </a:fld>
            <a:endParaRPr lang="en-US" altLang="zh-CN"/>
          </a:p>
        </p:txBody>
      </p:sp>
    </p:spTree>
    <p:extLst>
      <p:ext uri="{BB962C8B-B14F-4D97-AF65-F5344CB8AC3E}">
        <p14:creationId xmlns:p14="http://schemas.microsoft.com/office/powerpoint/2010/main" val="20929915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arn(inVertic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arn(inVertic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arn(inVertic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barn(inVertical)">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5">
        <p:tmplLst>
          <p:tmpl lvl="1">
            <p:tnLst>
              <p:par>
                <p:cTn presetID="16" presetClass="entr" presetSubtype="21"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inVertical)">
                      <p:cBhvr>
                        <p:cTn dur="500"/>
                        <p:tgtEl>
                          <p:spTgt spid="8"/>
                        </p:tgtEl>
                      </p:cBhvr>
                    </p:animEffect>
                  </p:childTnLst>
                </p:cTn>
              </p:par>
            </p:tnLst>
          </p:tmpl>
          <p:tmpl lvl="2">
            <p:tnLst>
              <p:par>
                <p:cTn presetID="16" presetClass="entr" presetSubtype="21"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inVertical)">
                      <p:cBhvr>
                        <p:cTn dur="500"/>
                        <p:tgtEl>
                          <p:spTgt spid="8"/>
                        </p:tgtEl>
                      </p:cBhvr>
                    </p:animEffect>
                  </p:childTnLst>
                </p:cTn>
              </p:par>
            </p:tnLst>
          </p:tmpl>
          <p:tmpl lvl="3">
            <p:tnLst>
              <p:par>
                <p:cTn presetID="16" presetClass="entr" presetSubtype="21"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inVertical)">
                      <p:cBhvr>
                        <p:cTn dur="500"/>
                        <p:tgtEl>
                          <p:spTgt spid="8"/>
                        </p:tgtEl>
                      </p:cBhvr>
                    </p:animEffect>
                  </p:childTnLst>
                </p:cTn>
              </p:par>
            </p:tnLst>
          </p:tmpl>
          <p:tmpl lvl="4">
            <p:tnLst>
              <p:par>
                <p:cTn presetID="16" presetClass="entr" presetSubtype="21"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inVertical)">
                      <p:cBhvr>
                        <p:cTn dur="500"/>
                        <p:tgtEl>
                          <p:spTgt spid="8"/>
                        </p:tgtEl>
                      </p:cBhvr>
                    </p:animEffect>
                  </p:childTnLst>
                </p:cTn>
              </p:par>
            </p:tnLst>
          </p:tmpl>
          <p:tmpl lvl="5">
            <p:tnLst>
              <p:par>
                <p:cTn presetID="16" presetClass="entr" presetSubtype="21"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inVertical)">
                      <p:cBhvr>
                        <p:cTn dur="500"/>
                        <p:tgtEl>
                          <p:spTgt spid="8"/>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矩形 3"/>
          <p:cNvSpPr/>
          <p:nvPr/>
        </p:nvSpPr>
        <p:spPr bwMode="white">
          <a:xfrm>
            <a:off x="8128001"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矩形 4"/>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矩形 5"/>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竖排标题 1"/>
          <p:cNvSpPr>
            <a:spLocks noGrp="1"/>
          </p:cNvSpPr>
          <p:nvPr>
            <p:ph type="title" orient="vert"/>
          </p:nvPr>
        </p:nvSpPr>
        <p:spPr>
          <a:xfrm>
            <a:off x="8737600" y="609602"/>
            <a:ext cx="2743200" cy="5516563"/>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09600" y="609601"/>
            <a:ext cx="7416800" cy="551656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3"/>
          <p:cNvSpPr>
            <a:spLocks noGrp="1"/>
          </p:cNvSpPr>
          <p:nvPr>
            <p:ph type="dt" sz="half" idx="10"/>
          </p:nvPr>
        </p:nvSpPr>
        <p:spPr>
          <a:xfrm>
            <a:off x="8737600" y="6248401"/>
            <a:ext cx="2946400" cy="366713"/>
          </a:xfrm>
        </p:spPr>
        <p:txBody>
          <a:bodyPr/>
          <a:lstStyle>
            <a:lvl1pPr>
              <a:defRPr/>
            </a:lvl1pPr>
          </a:lstStyle>
          <a:p>
            <a:endParaRPr lang="en-US" altLang="zh-CN"/>
          </a:p>
        </p:txBody>
      </p:sp>
      <p:sp>
        <p:nvSpPr>
          <p:cNvPr id="8" name="页脚占位符 4"/>
          <p:cNvSpPr>
            <a:spLocks noGrp="1"/>
          </p:cNvSpPr>
          <p:nvPr>
            <p:ph type="ftr" sz="quarter" idx="11"/>
          </p:nvPr>
        </p:nvSpPr>
        <p:spPr>
          <a:xfrm>
            <a:off x="609601" y="6248400"/>
            <a:ext cx="7431617" cy="363538"/>
          </a:xfrm>
        </p:spPr>
        <p:txBody>
          <a:bodyPr/>
          <a:lstStyle>
            <a:lvl1pPr>
              <a:defRPr/>
            </a:lvl1pPr>
          </a:lstStyle>
          <a:p>
            <a:endParaRPr lang="en-US" altLang="zh-CN"/>
          </a:p>
        </p:txBody>
      </p:sp>
      <p:sp>
        <p:nvSpPr>
          <p:cNvPr id="9" name="灯片编号占位符 5"/>
          <p:cNvSpPr>
            <a:spLocks noGrp="1"/>
          </p:cNvSpPr>
          <p:nvPr>
            <p:ph type="sldNum" sz="quarter" idx="12"/>
          </p:nvPr>
        </p:nvSpPr>
        <p:spPr>
          <a:xfrm rot="5400000">
            <a:off x="8075084" y="103717"/>
            <a:ext cx="533400" cy="325967"/>
          </a:xfrm>
        </p:spPr>
        <p:txBody>
          <a:bodyPr/>
          <a:lstStyle>
            <a:lvl1pPr>
              <a:defRPr/>
            </a:lvl1pPr>
          </a:lstStyle>
          <a:p>
            <a:fld id="{0431DABB-D7FC-461C-85D4-53E9B82F4521}" type="slidenum">
              <a:rPr lang="zh-CN" altLang="en-US" smtClean="0"/>
              <a:pPr/>
              <a:t>‹#›</a:t>
            </a:fld>
            <a:endParaRPr lang="en-US" altLang="zh-CN"/>
          </a:p>
        </p:txBody>
      </p:sp>
    </p:spTree>
    <p:extLst>
      <p:ext uri="{BB962C8B-B14F-4D97-AF65-F5344CB8AC3E}">
        <p14:creationId xmlns:p14="http://schemas.microsoft.com/office/powerpoint/2010/main" val="86891950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0431DABB-D7FC-461C-85D4-53E9B82F4521}" type="slidenum">
              <a:rPr lang="zh-CN" altLang="en-US" smtClean="0"/>
              <a:pPr/>
              <a:t>‹#›</a:t>
            </a:fld>
            <a:endParaRPr lang="en-US" altLang="zh-CN"/>
          </a:p>
        </p:txBody>
      </p:sp>
    </p:spTree>
    <p:extLst>
      <p:ext uri="{BB962C8B-B14F-4D97-AF65-F5344CB8AC3E}">
        <p14:creationId xmlns:p14="http://schemas.microsoft.com/office/powerpoint/2010/main" val="718456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1371601"/>
            <a:ext cx="10871200" cy="47545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3" name="标题 1"/>
          <p:cNvSpPr>
            <a:spLocks noGrp="1"/>
          </p:cNvSpPr>
          <p:nvPr>
            <p:ph type="title" idx="10"/>
          </p:nvPr>
        </p:nvSpPr>
        <p:spPr>
          <a:xfrm>
            <a:off x="1524000" y="76200"/>
            <a:ext cx="10668000" cy="914400"/>
          </a:xfrm>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580589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830473" name="Rectangle 9"/>
          <p:cNvSpPr>
            <a:spLocks noGrp="1" noChangeArrowheads="1"/>
          </p:cNvSpPr>
          <p:nvPr>
            <p:ph type="dt" sz="half" idx="2"/>
          </p:nvPr>
        </p:nvSpPr>
        <p:spPr/>
        <p:txBody>
          <a:bodyPr/>
          <a:lstStyle>
            <a:lvl1pPr>
              <a:defRPr/>
            </a:lvl1pPr>
          </a:lstStyle>
          <a:p>
            <a:endParaRPr lang="en-US" altLang="zh-CN"/>
          </a:p>
        </p:txBody>
      </p:sp>
      <p:sp>
        <p:nvSpPr>
          <p:cNvPr id="830474" name="Rectangle 10"/>
          <p:cNvSpPr>
            <a:spLocks noGrp="1" noChangeArrowheads="1"/>
          </p:cNvSpPr>
          <p:nvPr>
            <p:ph type="ftr" sz="quarter" idx="3"/>
          </p:nvPr>
        </p:nvSpPr>
        <p:spPr/>
        <p:txBody>
          <a:bodyPr/>
          <a:lstStyle>
            <a:lvl1pPr>
              <a:defRPr/>
            </a:lvl1pPr>
          </a:lstStyle>
          <a:p>
            <a:endParaRPr lang="en-US" altLang="zh-CN"/>
          </a:p>
        </p:txBody>
      </p:sp>
      <p:sp>
        <p:nvSpPr>
          <p:cNvPr id="830475" name="Rectangle 11"/>
          <p:cNvSpPr>
            <a:spLocks noGrp="1" noChangeArrowheads="1"/>
          </p:cNvSpPr>
          <p:nvPr>
            <p:ph type="sldNum" sz="quarter" idx="4"/>
          </p:nvPr>
        </p:nvSpPr>
        <p:spPr/>
        <p:txBody>
          <a:bodyPr/>
          <a:lstStyle>
            <a:lvl1pPr>
              <a:defRPr/>
            </a:lvl1pPr>
          </a:lstStyle>
          <a:p>
            <a:fld id="{E6FBCBC1-0E63-4DE8-8105-3A66874BF911}" type="slidenum">
              <a:rPr lang="zh-CN" altLang="en-US"/>
              <a:pPr/>
              <a:t>‹#›</a:t>
            </a:fld>
            <a:endParaRPr lang="en-US" altLang="zh-CN"/>
          </a:p>
        </p:txBody>
      </p:sp>
      <p:sp>
        <p:nvSpPr>
          <p:cNvPr id="830476" name="Rectangle 12"/>
          <p:cNvSpPr>
            <a:spLocks noGrp="1" noChangeArrowheads="1"/>
          </p:cNvSpPr>
          <p:nvPr>
            <p:ph type="ctrTitle"/>
          </p:nvPr>
        </p:nvSpPr>
        <p:spPr>
          <a:xfrm>
            <a:off x="914400" y="1219201"/>
            <a:ext cx="10363200" cy="1933575"/>
          </a:xfrm>
        </p:spPr>
        <p:txBody>
          <a:bodyPr anchor="b"/>
          <a:lstStyle>
            <a:lvl1pPr algn="r">
              <a:defRPr sz="4400"/>
            </a:lvl1pPr>
          </a:lstStyle>
          <a:p>
            <a:pPr lvl="0"/>
            <a:r>
              <a:rPr lang="zh-CN" altLang="en-US" noProof="0"/>
              <a:t>单击此处编辑母版标题样式</a:t>
            </a:r>
          </a:p>
        </p:txBody>
      </p:sp>
      <p:sp>
        <p:nvSpPr>
          <p:cNvPr id="830477" name="Rectangle 13"/>
          <p:cNvSpPr>
            <a:spLocks noGrp="1" noChangeArrowheads="1"/>
          </p:cNvSpPr>
          <p:nvPr>
            <p:ph type="subTitle" idx="1"/>
          </p:nvPr>
        </p:nvSpPr>
        <p:spPr>
          <a:xfrm>
            <a:off x="2743200" y="3505200"/>
            <a:ext cx="8534400" cy="1752600"/>
          </a:xfrm>
        </p:spPr>
        <p:txBody>
          <a:bodyPr/>
          <a:lstStyle>
            <a:lvl1pPr marL="0" indent="0" algn="r">
              <a:buFont typeface="Wingdings" panose="05000000000000000000" pitchFamily="2" charset="2"/>
              <a:buNone/>
              <a:defRPr/>
            </a:lvl1pPr>
          </a:lstStyle>
          <a:p>
            <a:pPr lvl="0"/>
            <a:r>
              <a:rPr lang="zh-CN" altLang="en-US" noProof="0"/>
              <a:t>单击此处编辑母版副标题样式</a:t>
            </a:r>
          </a:p>
        </p:txBody>
      </p:sp>
    </p:spTree>
    <p:extLst>
      <p:ext uri="{BB962C8B-B14F-4D97-AF65-F5344CB8AC3E}">
        <p14:creationId xmlns:p14="http://schemas.microsoft.com/office/powerpoint/2010/main" val="1411963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8400"/>
            <a:ext cx="28448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0" y="6248400"/>
            <a:ext cx="2844800" cy="457200"/>
          </a:xfrm>
        </p:spPr>
        <p:txBody>
          <a:bodyPr/>
          <a:lstStyle>
            <a:lvl1pPr>
              <a:defRPr/>
            </a:lvl1pPr>
          </a:lstStyle>
          <a:p>
            <a:fld id="{7F771568-97D2-4B92-AD50-155FE38AF089}" type="slidenum">
              <a:rPr lang="zh-CN" altLang="en-US"/>
              <a:pPr/>
              <a:t>‹#›</a:t>
            </a:fld>
            <a:endParaRPr lang="en-US" altLang="zh-CN"/>
          </a:p>
        </p:txBody>
      </p:sp>
    </p:spTree>
    <p:extLst>
      <p:ext uri="{BB962C8B-B14F-4D97-AF65-F5344CB8AC3E}">
        <p14:creationId xmlns:p14="http://schemas.microsoft.com/office/powerpoint/2010/main" val="995344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1"/>
            <a:ext cx="5384800" cy="21891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41763"/>
            <a:ext cx="5384800" cy="21891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8400"/>
            <a:ext cx="28448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8737600" y="6248400"/>
            <a:ext cx="2844800" cy="457200"/>
          </a:xfrm>
        </p:spPr>
        <p:txBody>
          <a:bodyPr/>
          <a:lstStyle>
            <a:lvl1pPr>
              <a:defRPr/>
            </a:lvl1pPr>
          </a:lstStyle>
          <a:p>
            <a:fld id="{A7E93989-C399-40D5-A8EB-3CACD1E7A69C}" type="slidenum">
              <a:rPr lang="zh-CN" altLang="en-US"/>
              <a:pPr/>
              <a:t>‹#›</a:t>
            </a:fld>
            <a:endParaRPr lang="en-US" altLang="zh-CN"/>
          </a:p>
        </p:txBody>
      </p:sp>
    </p:spTree>
    <p:extLst>
      <p:ext uri="{BB962C8B-B14F-4D97-AF65-F5344CB8AC3E}">
        <p14:creationId xmlns:p14="http://schemas.microsoft.com/office/powerpoint/2010/main" val="114409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4" name="矩形 3"/>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矩形 4"/>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矩形 5"/>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 name="文本占位符 2"/>
          <p:cNvSpPr>
            <a:spLocks noGrp="1"/>
          </p:cNvSpPr>
          <p:nvPr>
            <p:ph type="body" idx="1"/>
          </p:nvPr>
        </p:nvSpPr>
        <p:spPr>
          <a:xfrm>
            <a:off x="1828803" y="2743202"/>
            <a:ext cx="9497484"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编辑母版文本样式</a:t>
            </a:r>
          </a:p>
        </p:txBody>
      </p:sp>
      <p:sp>
        <p:nvSpPr>
          <p:cNvPr id="2" name="标题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lang="zh-CN" altLang="en-US"/>
              <a:t>单击此处编辑母版标题样式</a:t>
            </a:r>
            <a:endParaRPr lang="en-US"/>
          </a:p>
        </p:txBody>
      </p:sp>
      <p:sp>
        <p:nvSpPr>
          <p:cNvPr id="7" name="灯片编号占位符 12"/>
          <p:cNvSpPr>
            <a:spLocks noGrp="1"/>
          </p:cNvSpPr>
          <p:nvPr>
            <p:ph type="sldNum" sz="quarter" idx="10"/>
          </p:nvPr>
        </p:nvSpPr>
        <p:spPr>
          <a:xfrm>
            <a:off x="0" y="1752601"/>
            <a:ext cx="1727200" cy="703263"/>
          </a:xfrm>
        </p:spPr>
        <p:txBody>
          <a:bodyPr>
            <a:noAutofit/>
          </a:bodyPr>
          <a:lstStyle>
            <a:lvl1pPr>
              <a:defRPr sz="2400"/>
            </a:lvl1pPr>
          </a:lstStyle>
          <a:p>
            <a:fld id="{8DD624F9-4EC2-4434-8F53-9C91CB2550D3}" type="slidenum">
              <a:rPr lang="zh-CN" altLang="en-US" smtClean="0"/>
              <a:pPr/>
              <a:t>‹#›</a:t>
            </a:fld>
            <a:endParaRPr lang="en-US" altLang="zh-CN"/>
          </a:p>
        </p:txBody>
      </p:sp>
      <p:sp>
        <p:nvSpPr>
          <p:cNvPr id="8" name="页脚占位符 1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1754584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812800" y="1589567"/>
            <a:ext cx="51816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内容占位符 10"/>
          <p:cNvSpPr>
            <a:spLocks noGrp="1"/>
          </p:cNvSpPr>
          <p:nvPr>
            <p:ph sz="quarter" idx="2"/>
          </p:nvPr>
        </p:nvSpPr>
        <p:spPr>
          <a:xfrm>
            <a:off x="6459868" y="1589567"/>
            <a:ext cx="51816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7"/>
          <p:cNvSpPr>
            <a:spLocks noGrp="1"/>
          </p:cNvSpPr>
          <p:nvPr>
            <p:ph type="dt" sz="half" idx="10"/>
          </p:nvPr>
        </p:nvSpPr>
        <p:spPr/>
        <p:txBody>
          <a:bodyPr rtlCol="0"/>
          <a:lstStyle>
            <a:lvl1pPr>
              <a:defRPr/>
            </a:lvl1pPr>
          </a:lstStyle>
          <a:p>
            <a:endParaRPr lang="en-US" altLang="zh-CN"/>
          </a:p>
        </p:txBody>
      </p:sp>
      <p:sp>
        <p:nvSpPr>
          <p:cNvPr id="6" name="灯片编号占位符 9"/>
          <p:cNvSpPr>
            <a:spLocks noGrp="1"/>
          </p:cNvSpPr>
          <p:nvPr>
            <p:ph type="sldNum" sz="quarter" idx="11"/>
          </p:nvPr>
        </p:nvSpPr>
        <p:spPr/>
        <p:txBody>
          <a:bodyPr/>
          <a:lstStyle>
            <a:lvl1pPr>
              <a:defRPr/>
            </a:lvl1pPr>
          </a:lstStyle>
          <a:p>
            <a:fld id="{E6C2387C-8F21-4E22-A75C-99AEFEB3B02B}" type="slidenum">
              <a:rPr lang="zh-CN" altLang="en-US" smtClean="0"/>
              <a:pPr/>
              <a:t>‹#›</a:t>
            </a:fld>
            <a:endParaRPr lang="en-US" altLang="zh-CN"/>
          </a:p>
        </p:txBody>
      </p:sp>
      <p:sp>
        <p:nvSpPr>
          <p:cNvPr id="7" name="页脚占位符 11"/>
          <p:cNvSpPr>
            <a:spLocks noGrp="1"/>
          </p:cNvSpPr>
          <p:nvPr>
            <p:ph type="ftr" sz="quarter" idx="12"/>
          </p:nvPr>
        </p:nvSpPr>
        <p:spPr/>
        <p:txBody>
          <a:bodyPr rtlCol="0"/>
          <a:lstStyle>
            <a:lvl1pPr>
              <a:defRPr/>
            </a:lvl1pPr>
          </a:lstStyle>
          <a:p>
            <a:endParaRPr lang="en-US" altLang="zh-CN"/>
          </a:p>
        </p:txBody>
      </p:sp>
    </p:spTree>
    <p:extLst>
      <p:ext uri="{BB962C8B-B14F-4D97-AF65-F5344CB8AC3E}">
        <p14:creationId xmlns:p14="http://schemas.microsoft.com/office/powerpoint/2010/main" val="96814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11200" y="273051"/>
            <a:ext cx="10871200" cy="869951"/>
          </a:xfrm>
        </p:spPr>
        <p:txBody>
          <a:bodyPr/>
          <a:lstStyle>
            <a:lvl1pPr>
              <a:defRPr/>
            </a:lvl1pPr>
          </a:lstStyle>
          <a:p>
            <a:r>
              <a:rPr lang="zh-CN" altLang="en-US"/>
              <a:t>单击此处编辑母版标题样式</a:t>
            </a:r>
            <a:endParaRPr lang="en-US"/>
          </a:p>
        </p:txBody>
      </p:sp>
      <p:sp>
        <p:nvSpPr>
          <p:cNvPr id="11" name="内容占位符 10"/>
          <p:cNvSpPr>
            <a:spLocks noGrp="1"/>
          </p:cNvSpPr>
          <p:nvPr>
            <p:ph sz="quarter" idx="2"/>
          </p:nvPr>
        </p:nvSpPr>
        <p:spPr>
          <a:xfrm>
            <a:off x="812800" y="2438400"/>
            <a:ext cx="5181600" cy="3581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内容占位符 12"/>
          <p:cNvSpPr>
            <a:spLocks noGrp="1"/>
          </p:cNvSpPr>
          <p:nvPr>
            <p:ph sz="quarter" idx="4"/>
          </p:nvPr>
        </p:nvSpPr>
        <p:spPr>
          <a:xfrm>
            <a:off x="6400800" y="2438400"/>
            <a:ext cx="5181600" cy="3581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6" name="文本占位符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a:t>编辑母版文本样式</a:t>
            </a:r>
          </a:p>
        </p:txBody>
      </p:sp>
      <p:sp>
        <p:nvSpPr>
          <p:cNvPr id="15" name="文本占位符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a:t>编辑母版文本样式</a:t>
            </a:r>
          </a:p>
        </p:txBody>
      </p:sp>
      <p:sp>
        <p:nvSpPr>
          <p:cNvPr id="7" name="日期占位符 9"/>
          <p:cNvSpPr>
            <a:spLocks noGrp="1"/>
          </p:cNvSpPr>
          <p:nvPr>
            <p:ph type="dt" sz="half" idx="10"/>
          </p:nvPr>
        </p:nvSpPr>
        <p:spPr/>
        <p:txBody>
          <a:bodyPr rtlCol="0"/>
          <a:lstStyle>
            <a:lvl1pPr>
              <a:defRPr/>
            </a:lvl1pPr>
          </a:lstStyle>
          <a:p>
            <a:endParaRPr lang="en-US" altLang="zh-CN"/>
          </a:p>
        </p:txBody>
      </p:sp>
      <p:sp>
        <p:nvSpPr>
          <p:cNvPr id="8" name="灯片编号占位符 11"/>
          <p:cNvSpPr>
            <a:spLocks noGrp="1"/>
          </p:cNvSpPr>
          <p:nvPr>
            <p:ph type="sldNum" sz="quarter" idx="11"/>
          </p:nvPr>
        </p:nvSpPr>
        <p:spPr/>
        <p:txBody>
          <a:bodyPr/>
          <a:lstStyle>
            <a:lvl1pPr>
              <a:defRPr/>
            </a:lvl1pPr>
          </a:lstStyle>
          <a:p>
            <a:fld id="{8732037E-B51B-465F-9E36-E6F4A7AF1DB9}" type="slidenum">
              <a:rPr lang="zh-CN" altLang="en-US" smtClean="0"/>
              <a:pPr/>
              <a:t>‹#›</a:t>
            </a:fld>
            <a:endParaRPr lang="en-US" altLang="zh-CN"/>
          </a:p>
        </p:txBody>
      </p:sp>
      <p:sp>
        <p:nvSpPr>
          <p:cNvPr id="9" name="页脚占位符 13"/>
          <p:cNvSpPr>
            <a:spLocks noGrp="1"/>
          </p:cNvSpPr>
          <p:nvPr>
            <p:ph type="ftr" sz="quarter" idx="12"/>
          </p:nvPr>
        </p:nvSpPr>
        <p:spPr/>
        <p:txBody>
          <a:bodyPr rtlCol="0"/>
          <a:lstStyle>
            <a:lvl1pPr>
              <a:defRPr/>
            </a:lvl1pPr>
          </a:lstStyle>
          <a:p>
            <a:endParaRPr lang="en-US" altLang="zh-CN"/>
          </a:p>
        </p:txBody>
      </p:sp>
    </p:spTree>
    <p:extLst>
      <p:ext uri="{BB962C8B-B14F-4D97-AF65-F5344CB8AC3E}">
        <p14:creationId xmlns:p14="http://schemas.microsoft.com/office/powerpoint/2010/main" val="3089629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13"/>
          <p:cNvSpPr>
            <a:spLocks noGrp="1"/>
          </p:cNvSpPr>
          <p:nvPr>
            <p:ph type="dt" sz="half" idx="10"/>
          </p:nvPr>
        </p:nvSpPr>
        <p:spPr/>
        <p:txBody>
          <a:bodyPr/>
          <a:lstStyle>
            <a:lvl1pPr>
              <a:defRPr/>
            </a:lvl1pPr>
          </a:lstStyle>
          <a:p>
            <a:endParaRPr lang="en-US" altLang="zh-CN"/>
          </a:p>
        </p:txBody>
      </p:sp>
      <p:sp>
        <p:nvSpPr>
          <p:cNvPr id="4" name="页脚占位符 2"/>
          <p:cNvSpPr>
            <a:spLocks noGrp="1"/>
          </p:cNvSpPr>
          <p:nvPr>
            <p:ph type="ftr" sz="quarter" idx="11"/>
          </p:nvPr>
        </p:nvSpPr>
        <p:spPr/>
        <p:txBody>
          <a:bodyPr/>
          <a:lstStyle>
            <a:lvl1pPr>
              <a:defRPr/>
            </a:lvl1pPr>
          </a:lstStyle>
          <a:p>
            <a:endParaRPr lang="en-US" altLang="zh-CN"/>
          </a:p>
        </p:txBody>
      </p:sp>
      <p:sp>
        <p:nvSpPr>
          <p:cNvPr id="5" name="灯片编号占位符 22"/>
          <p:cNvSpPr>
            <a:spLocks noGrp="1"/>
          </p:cNvSpPr>
          <p:nvPr>
            <p:ph type="sldNum" sz="quarter" idx="12"/>
          </p:nvPr>
        </p:nvSpPr>
        <p:spPr/>
        <p:txBody>
          <a:bodyPr/>
          <a:lstStyle>
            <a:lvl1pPr>
              <a:defRPr/>
            </a:lvl1pPr>
          </a:lstStyle>
          <a:p>
            <a:fld id="{763C7F60-FF1C-477C-AB2C-E4D2142FBBB2}" type="slidenum">
              <a:rPr lang="zh-CN" altLang="en-US" smtClean="0"/>
              <a:pPr/>
              <a:t>‹#›</a:t>
            </a:fld>
            <a:endParaRPr lang="en-US" altLang="zh-CN"/>
          </a:p>
        </p:txBody>
      </p:sp>
    </p:spTree>
    <p:extLst>
      <p:ext uri="{BB962C8B-B14F-4D97-AF65-F5344CB8AC3E}">
        <p14:creationId xmlns:p14="http://schemas.microsoft.com/office/powerpoint/2010/main" val="412365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a:xfrm>
            <a:off x="0" y="6248400"/>
            <a:ext cx="711200" cy="381000"/>
          </a:xfrm>
        </p:spPr>
        <p:txBody>
          <a:bodyPr/>
          <a:lstStyle>
            <a:lvl1pPr>
              <a:defRPr>
                <a:solidFill>
                  <a:schemeClr val="tx2"/>
                </a:solidFill>
              </a:defRPr>
            </a:lvl1pPr>
          </a:lstStyle>
          <a:p>
            <a:fld id="{781C4C07-34B9-4373-B4F9-DA9BC3C17C3A}" type="slidenum">
              <a:rPr lang="zh-CN" altLang="en-US" smtClean="0"/>
              <a:pPr/>
              <a:t>‹#›</a:t>
            </a:fld>
            <a:endParaRPr lang="en-US" altLang="zh-CN"/>
          </a:p>
        </p:txBody>
      </p:sp>
    </p:spTree>
    <p:extLst>
      <p:ext uri="{BB962C8B-B14F-4D97-AF65-F5344CB8AC3E}">
        <p14:creationId xmlns:p14="http://schemas.microsoft.com/office/powerpoint/2010/main" val="129800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12800" y="273051"/>
            <a:ext cx="10769600" cy="869951"/>
          </a:xfrm>
        </p:spPr>
        <p:txBody>
          <a:bodyPr/>
          <a:lstStyle>
            <a:lvl1pPr algn="l">
              <a:buNone/>
              <a:defRPr sz="4400" b="0"/>
            </a:lvl1pPr>
          </a:lstStyle>
          <a:p>
            <a:r>
              <a:rPr lang="zh-CN" altLang="en-US"/>
              <a:t>单击此处编辑母版标题样式</a:t>
            </a:r>
            <a:endParaRPr lang="en-US"/>
          </a:p>
        </p:txBody>
      </p:sp>
      <p:sp>
        <p:nvSpPr>
          <p:cNvPr id="3" name="文本占位符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ea typeface="宋体" panose="02010600030101010101" pitchFamily="2" charset="-122"/>
              </a:defRPr>
            </a:lvl1pPr>
            <a:lvl2pPr>
              <a:buNone/>
              <a:defRPr sz="1200"/>
            </a:lvl2pPr>
            <a:lvl3pPr>
              <a:buNone/>
              <a:defRPr sz="1000"/>
            </a:lvl3pPr>
            <a:lvl4pPr>
              <a:buNone/>
              <a:defRPr sz="900"/>
            </a:lvl4pPr>
            <a:lvl5pPr>
              <a:buNone/>
              <a:defRPr sz="900"/>
            </a:lvl5pPr>
          </a:lstStyle>
          <a:p>
            <a:pPr lvl="0"/>
            <a:r>
              <a:rPr lang="zh-CN" altLang="en-US" dirty="0"/>
              <a:t>编辑母版文本样式</a:t>
            </a:r>
          </a:p>
        </p:txBody>
      </p:sp>
      <p:sp>
        <p:nvSpPr>
          <p:cNvPr id="9" name="内容占位符 8"/>
          <p:cNvSpPr>
            <a:spLocks noGrp="1"/>
          </p:cNvSpPr>
          <p:nvPr>
            <p:ph sz="quarter" idx="1"/>
          </p:nvPr>
        </p:nvSpPr>
        <p:spPr>
          <a:xfrm>
            <a:off x="3149600" y="1752600"/>
            <a:ext cx="85344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13"/>
          <p:cNvSpPr>
            <a:spLocks noGrp="1"/>
          </p:cNvSpPr>
          <p:nvPr>
            <p:ph type="dt" sz="half" idx="10"/>
          </p:nvPr>
        </p:nvSpPr>
        <p:spPr/>
        <p:txBody>
          <a:bodyPr/>
          <a:lstStyle>
            <a:lvl1pPr>
              <a:defRPr/>
            </a:lvl1pPr>
          </a:lstStyle>
          <a:p>
            <a:endParaRPr lang="en-US" altLang="zh-CN"/>
          </a:p>
        </p:txBody>
      </p:sp>
      <p:sp>
        <p:nvSpPr>
          <p:cNvPr id="6" name="页脚占位符 2"/>
          <p:cNvSpPr>
            <a:spLocks noGrp="1"/>
          </p:cNvSpPr>
          <p:nvPr>
            <p:ph type="ftr" sz="quarter" idx="11"/>
          </p:nvPr>
        </p:nvSpPr>
        <p:spPr/>
        <p:txBody>
          <a:bodyPr/>
          <a:lstStyle>
            <a:lvl1pPr>
              <a:defRPr/>
            </a:lvl1pPr>
          </a:lstStyle>
          <a:p>
            <a:endParaRPr lang="en-US" altLang="zh-CN"/>
          </a:p>
        </p:txBody>
      </p:sp>
      <p:sp>
        <p:nvSpPr>
          <p:cNvPr id="7" name="灯片编号占位符 22"/>
          <p:cNvSpPr>
            <a:spLocks noGrp="1"/>
          </p:cNvSpPr>
          <p:nvPr>
            <p:ph type="sldNum" sz="quarter" idx="12"/>
          </p:nvPr>
        </p:nvSpPr>
        <p:spPr/>
        <p:txBody>
          <a:bodyPr/>
          <a:lstStyle>
            <a:lvl1pPr>
              <a:defRPr/>
            </a:lvl1pPr>
          </a:lstStyle>
          <a:p>
            <a:fld id="{5037585F-79B7-44F9-8B0E-D52FEB96A6EB}" type="slidenum">
              <a:rPr lang="zh-CN" altLang="en-US" smtClean="0"/>
              <a:pPr/>
              <a:t>‹#›</a:t>
            </a:fld>
            <a:endParaRPr lang="en-US" altLang="zh-CN"/>
          </a:p>
        </p:txBody>
      </p:sp>
    </p:spTree>
    <p:extLst>
      <p:ext uri="{BB962C8B-B14F-4D97-AF65-F5344CB8AC3E}">
        <p14:creationId xmlns:p14="http://schemas.microsoft.com/office/powerpoint/2010/main" val="1599204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5" name="矩形 4"/>
          <p:cNvSpPr/>
          <p:nvPr/>
        </p:nvSpPr>
        <p:spPr bwMode="white">
          <a:xfrm>
            <a:off x="-12700" y="4572001"/>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矩形 5"/>
          <p:cNvSpPr/>
          <p:nvPr/>
        </p:nvSpPr>
        <p:spPr>
          <a:xfrm>
            <a:off x="-12699" y="4662489"/>
            <a:ext cx="1951567" cy="7143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矩形 6"/>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矩形 7"/>
          <p:cNvSpPr/>
          <p:nvPr/>
        </p:nvSpPr>
        <p:spPr bwMode="white">
          <a:xfrm>
            <a:off x="1930401" y="0"/>
            <a:ext cx="133351" cy="686593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4" name="文本占位符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a:t>编辑母版文本样式</a:t>
            </a:r>
          </a:p>
        </p:txBody>
      </p:sp>
      <p:sp>
        <p:nvSpPr>
          <p:cNvPr id="2" name="标题 1"/>
          <p:cNvSpPr>
            <a:spLocks noGrp="1"/>
          </p:cNvSpPr>
          <p:nvPr>
            <p:ph type="title"/>
          </p:nvPr>
        </p:nvSpPr>
        <p:spPr>
          <a:xfrm>
            <a:off x="2133600" y="4648200"/>
            <a:ext cx="9753600" cy="685800"/>
          </a:xfrm>
        </p:spPr>
        <p:txBody>
          <a:bodyPr/>
          <a:lstStyle>
            <a:lvl1pPr algn="l">
              <a:buNone/>
              <a:defRPr sz="2800" b="0">
                <a:solidFill>
                  <a:srgbClr val="FFFFFF"/>
                </a:solidFill>
              </a:defRPr>
            </a:lvl1pPr>
          </a:lstStyle>
          <a:p>
            <a:r>
              <a:rPr lang="zh-CN" altLang="en-US"/>
              <a:t>单击此处编辑母版标题样式</a:t>
            </a:r>
            <a:endParaRPr lang="en-US"/>
          </a:p>
        </p:txBody>
      </p:sp>
      <p:sp>
        <p:nvSpPr>
          <p:cNvPr id="3" name="图片占位符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日期占位符 11"/>
          <p:cNvSpPr>
            <a:spLocks noGrp="1"/>
          </p:cNvSpPr>
          <p:nvPr>
            <p:ph type="dt" sz="half" idx="10"/>
          </p:nvPr>
        </p:nvSpPr>
        <p:spPr>
          <a:xfrm>
            <a:off x="8331200" y="6248401"/>
            <a:ext cx="3556000" cy="366713"/>
          </a:xfrm>
        </p:spPr>
        <p:txBody>
          <a:bodyPr rtlCol="0"/>
          <a:lstStyle>
            <a:lvl1pPr>
              <a:defRPr/>
            </a:lvl1pPr>
          </a:lstStyle>
          <a:p>
            <a:endParaRPr lang="en-US" altLang="zh-CN"/>
          </a:p>
        </p:txBody>
      </p:sp>
      <p:sp>
        <p:nvSpPr>
          <p:cNvPr id="10" name="灯片编号占位符 12"/>
          <p:cNvSpPr>
            <a:spLocks noGrp="1"/>
          </p:cNvSpPr>
          <p:nvPr>
            <p:ph type="sldNum" sz="quarter" idx="11"/>
          </p:nvPr>
        </p:nvSpPr>
        <p:spPr>
          <a:xfrm>
            <a:off x="0" y="4667251"/>
            <a:ext cx="1930400" cy="665163"/>
          </a:xfrm>
        </p:spPr>
        <p:txBody>
          <a:bodyPr/>
          <a:lstStyle>
            <a:lvl1pPr>
              <a:defRPr sz="2800"/>
            </a:lvl1pPr>
          </a:lstStyle>
          <a:p>
            <a:fld id="{A80EA969-5BEF-4669-ADBE-FC617118D895}" type="slidenum">
              <a:rPr lang="zh-CN" altLang="en-US" smtClean="0"/>
              <a:pPr/>
              <a:t>‹#›</a:t>
            </a:fld>
            <a:endParaRPr lang="en-US" altLang="zh-CN"/>
          </a:p>
        </p:txBody>
      </p:sp>
      <p:sp>
        <p:nvSpPr>
          <p:cNvPr id="11" name="页脚占位符 13"/>
          <p:cNvSpPr>
            <a:spLocks noGrp="1"/>
          </p:cNvSpPr>
          <p:nvPr>
            <p:ph type="ftr" sz="quarter" idx="12"/>
          </p:nvPr>
        </p:nvSpPr>
        <p:spPr>
          <a:xfrm>
            <a:off x="2133600" y="6248400"/>
            <a:ext cx="6096000" cy="363538"/>
          </a:xfrm>
        </p:spPr>
        <p:txBody>
          <a:bodyPr rtlCol="0"/>
          <a:lstStyle>
            <a:lvl1pPr>
              <a:defRPr/>
            </a:lvl1pPr>
          </a:lstStyle>
          <a:p>
            <a:endParaRPr lang="en-US" altLang="zh-CN"/>
          </a:p>
        </p:txBody>
      </p:sp>
    </p:spTree>
    <p:extLst>
      <p:ext uri="{BB962C8B-B14F-4D97-AF65-F5344CB8AC3E}">
        <p14:creationId xmlns:p14="http://schemas.microsoft.com/office/powerpoint/2010/main" val="363361182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endParaRPr lang="en-US" altLang="zh-CN"/>
          </a:p>
        </p:txBody>
      </p:sp>
      <p:sp>
        <p:nvSpPr>
          <p:cNvPr id="5" name="页脚占位符 2"/>
          <p:cNvSpPr>
            <a:spLocks noGrp="1"/>
          </p:cNvSpPr>
          <p:nvPr>
            <p:ph type="ftr" sz="quarter" idx="11"/>
          </p:nvPr>
        </p:nvSpPr>
        <p:spPr/>
        <p:txBody>
          <a:bodyPr/>
          <a:lstStyle>
            <a:lvl1pPr>
              <a:defRPr/>
            </a:lvl1pPr>
          </a:lstStyle>
          <a:p>
            <a:endParaRPr lang="en-US" altLang="zh-CN"/>
          </a:p>
        </p:txBody>
      </p:sp>
      <p:sp>
        <p:nvSpPr>
          <p:cNvPr id="6" name="灯片编号占位符 22"/>
          <p:cNvSpPr>
            <a:spLocks noGrp="1"/>
          </p:cNvSpPr>
          <p:nvPr>
            <p:ph type="sldNum" sz="quarter" idx="12"/>
          </p:nvPr>
        </p:nvSpPr>
        <p:spPr/>
        <p:txBody>
          <a:bodyPr/>
          <a:lstStyle>
            <a:lvl1pPr>
              <a:defRPr/>
            </a:lvl1pPr>
          </a:lstStyle>
          <a:p>
            <a:fld id="{6E44521D-6F9F-4FFA-AD28-2FB0C40BBC67}" type="slidenum">
              <a:rPr lang="zh-CN" altLang="en-US" smtClean="0"/>
              <a:pPr/>
              <a:t>‹#›</a:t>
            </a:fld>
            <a:endParaRPr lang="en-US" altLang="zh-CN"/>
          </a:p>
        </p:txBody>
      </p:sp>
    </p:spTree>
    <p:extLst>
      <p:ext uri="{BB962C8B-B14F-4D97-AF65-F5344CB8AC3E}">
        <p14:creationId xmlns:p14="http://schemas.microsoft.com/office/powerpoint/2010/main" val="3318410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21"/>
          <p:cNvSpPr>
            <a:spLocks noGrp="1"/>
          </p:cNvSpPr>
          <p:nvPr>
            <p:ph type="title"/>
          </p:nvPr>
        </p:nvSpPr>
        <p:spPr bwMode="auto">
          <a:xfrm>
            <a:off x="812800" y="228600"/>
            <a:ext cx="10871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dirty="0"/>
          </a:p>
        </p:txBody>
      </p:sp>
      <p:sp>
        <p:nvSpPr>
          <p:cNvPr id="1027" name="文本占位符 12"/>
          <p:cNvSpPr>
            <a:spLocks noGrp="1"/>
          </p:cNvSpPr>
          <p:nvPr>
            <p:ph type="body" idx="1"/>
          </p:nvPr>
        </p:nvSpPr>
        <p:spPr bwMode="auto">
          <a:xfrm>
            <a:off x="817033" y="1600201"/>
            <a:ext cx="10871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日期占位符 13"/>
          <p:cNvSpPr>
            <a:spLocks noGrp="1"/>
          </p:cNvSpPr>
          <p:nvPr>
            <p:ph type="dt" sz="half" idx="2"/>
          </p:nvPr>
        </p:nvSpPr>
        <p:spPr>
          <a:xfrm>
            <a:off x="8128000" y="6248401"/>
            <a:ext cx="3556000" cy="366713"/>
          </a:xfrm>
          <a:prstGeom prst="rect">
            <a:avLst/>
          </a:prstGeom>
        </p:spPr>
        <p:txBody>
          <a:bodyPr vert="horz" anchor="ctr" anchorCtr="0"/>
          <a:lstStyle>
            <a:lvl1pPr algn="l" eaLnBrk="1" latinLnBrk="0" hangingPunct="1">
              <a:defRPr kumimoji="0" sz="1400">
                <a:solidFill>
                  <a:schemeClr val="tx2"/>
                </a:solidFill>
                <a:ea typeface="宋体" charset="-122"/>
              </a:defRPr>
            </a:lvl1pPr>
          </a:lstStyle>
          <a:p>
            <a:endParaRPr lang="en-US" altLang="zh-CN"/>
          </a:p>
        </p:txBody>
      </p:sp>
      <p:sp>
        <p:nvSpPr>
          <p:cNvPr id="3" name="页脚占位符 2"/>
          <p:cNvSpPr>
            <a:spLocks noGrp="1"/>
          </p:cNvSpPr>
          <p:nvPr>
            <p:ph type="ftr" sz="quarter" idx="3"/>
          </p:nvPr>
        </p:nvSpPr>
        <p:spPr>
          <a:xfrm>
            <a:off x="812801" y="6248400"/>
            <a:ext cx="7228417" cy="363538"/>
          </a:xfrm>
          <a:prstGeom prst="rect">
            <a:avLst/>
          </a:prstGeom>
        </p:spPr>
        <p:txBody>
          <a:bodyPr vert="horz" anchor="ctr"/>
          <a:lstStyle>
            <a:lvl1pPr algn="r" eaLnBrk="1" latinLnBrk="0" hangingPunct="1">
              <a:defRPr kumimoji="0" sz="1400">
                <a:solidFill>
                  <a:schemeClr val="tx2"/>
                </a:solidFill>
                <a:ea typeface="宋体" charset="-122"/>
              </a:defRPr>
            </a:lvl1pPr>
          </a:lstStyle>
          <a:p>
            <a:endParaRPr lang="en-US" altLang="zh-CN"/>
          </a:p>
        </p:txBody>
      </p:sp>
      <p:sp>
        <p:nvSpPr>
          <p:cNvPr id="7" name="矩形 6"/>
          <p:cNvSpPr/>
          <p:nvPr/>
        </p:nvSpPr>
        <p:spPr bwMode="white">
          <a:xfrm>
            <a:off x="0" y="1233489"/>
            <a:ext cx="12192000" cy="32067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矩形 7"/>
          <p:cNvSpPr/>
          <p:nvPr/>
        </p:nvSpPr>
        <p:spPr>
          <a:xfrm>
            <a:off x="0" y="1281113"/>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9" name="矩形 8"/>
          <p:cNvSpPr/>
          <p:nvPr/>
        </p:nvSpPr>
        <p:spPr>
          <a:xfrm>
            <a:off x="787400" y="1281113"/>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3" name="灯片编号占位符 22"/>
          <p:cNvSpPr>
            <a:spLocks noGrp="1"/>
          </p:cNvSpPr>
          <p:nvPr>
            <p:ph type="sldNum" sz="quarter" idx="4"/>
          </p:nvPr>
        </p:nvSpPr>
        <p:spPr>
          <a:xfrm>
            <a:off x="0" y="1271588"/>
            <a:ext cx="711200" cy="246062"/>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sz="1400" b="1">
                <a:solidFill>
                  <a:srgbClr val="FFFFFF"/>
                </a:solidFill>
              </a:defRPr>
            </a:lvl1pPr>
          </a:lstStyle>
          <a:p>
            <a:fld id="{0431DABB-D7FC-461C-85D4-53E9B82F4521}" type="slidenum">
              <a:rPr lang="zh-CN" altLang="en-US" smtClean="0"/>
              <a:pPr/>
              <a:t>‹#›</a:t>
            </a:fld>
            <a:endParaRPr lang="en-US" altLang="zh-CN"/>
          </a:p>
        </p:txBody>
      </p:sp>
    </p:spTree>
    <p:extLst>
      <p:ext uri="{BB962C8B-B14F-4D97-AF65-F5344CB8AC3E}">
        <p14:creationId xmlns:p14="http://schemas.microsoft.com/office/powerpoint/2010/main" val="38069158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transition spd="slow" advTm="8000">
    <p:zoom/>
  </p:transition>
  <p:txStyles>
    <p:titleStyle>
      <a:lvl1pPr algn="l" rtl="0" eaLnBrk="1" fontAlgn="base" hangingPunct="1">
        <a:spcBef>
          <a:spcPct val="0"/>
        </a:spcBef>
        <a:spcAft>
          <a:spcPct val="0"/>
        </a:spcAft>
        <a:defRPr sz="4400" kern="1200">
          <a:solidFill>
            <a:schemeClr val="tx2"/>
          </a:solidFill>
          <a:latin typeface="+mj-lt"/>
          <a:ea typeface="宋体" panose="02010600030101010101" pitchFamily="2" charset="-122"/>
          <a:cs typeface="+mj-cs"/>
        </a:defRPr>
      </a:lvl1pPr>
      <a:lvl2pPr algn="l" rtl="0" eaLnBrk="1" fontAlgn="base" hangingPunct="1">
        <a:spcBef>
          <a:spcPct val="0"/>
        </a:spcBef>
        <a:spcAft>
          <a:spcPct val="0"/>
        </a:spcAft>
        <a:defRPr sz="4400">
          <a:solidFill>
            <a:schemeClr val="tx2"/>
          </a:solidFill>
          <a:latin typeface="Tw Cen MT" pitchFamily="34" charset="0"/>
          <a:ea typeface="华文仿宋" pitchFamily="2" charset="-122"/>
        </a:defRPr>
      </a:lvl2pPr>
      <a:lvl3pPr algn="l" rtl="0" eaLnBrk="1" fontAlgn="base" hangingPunct="1">
        <a:spcBef>
          <a:spcPct val="0"/>
        </a:spcBef>
        <a:spcAft>
          <a:spcPct val="0"/>
        </a:spcAft>
        <a:defRPr sz="4400">
          <a:solidFill>
            <a:schemeClr val="tx2"/>
          </a:solidFill>
          <a:latin typeface="Tw Cen MT" pitchFamily="34" charset="0"/>
          <a:ea typeface="华文仿宋" pitchFamily="2" charset="-122"/>
        </a:defRPr>
      </a:lvl3pPr>
      <a:lvl4pPr algn="l" rtl="0" eaLnBrk="1" fontAlgn="base" hangingPunct="1">
        <a:spcBef>
          <a:spcPct val="0"/>
        </a:spcBef>
        <a:spcAft>
          <a:spcPct val="0"/>
        </a:spcAft>
        <a:defRPr sz="4400">
          <a:solidFill>
            <a:schemeClr val="tx2"/>
          </a:solidFill>
          <a:latin typeface="Tw Cen MT" pitchFamily="34" charset="0"/>
          <a:ea typeface="华文仿宋" pitchFamily="2" charset="-122"/>
        </a:defRPr>
      </a:lvl4pPr>
      <a:lvl5pPr algn="l" rtl="0" eaLnBrk="1" fontAlgn="base" hangingPunct="1">
        <a:spcBef>
          <a:spcPct val="0"/>
        </a:spcBef>
        <a:spcAft>
          <a:spcPct val="0"/>
        </a:spcAft>
        <a:defRPr sz="4400">
          <a:solidFill>
            <a:schemeClr val="tx2"/>
          </a:solidFill>
          <a:latin typeface="Tw Cen MT" pitchFamily="34" charset="0"/>
          <a:ea typeface="华文仿宋" pitchFamily="2" charset="-122"/>
        </a:defRPr>
      </a:lvl5pPr>
      <a:lvl6pPr marL="457200" algn="l" rtl="0" eaLnBrk="1" fontAlgn="base" hangingPunct="1">
        <a:spcBef>
          <a:spcPct val="0"/>
        </a:spcBef>
        <a:spcAft>
          <a:spcPct val="0"/>
        </a:spcAft>
        <a:defRPr sz="4400">
          <a:solidFill>
            <a:schemeClr val="tx2"/>
          </a:solidFill>
          <a:latin typeface="Tw Cen MT" pitchFamily="34" charset="0"/>
          <a:ea typeface="华文仿宋" pitchFamily="2" charset="-122"/>
        </a:defRPr>
      </a:lvl6pPr>
      <a:lvl7pPr marL="914400" algn="l" rtl="0" eaLnBrk="1" fontAlgn="base" hangingPunct="1">
        <a:spcBef>
          <a:spcPct val="0"/>
        </a:spcBef>
        <a:spcAft>
          <a:spcPct val="0"/>
        </a:spcAft>
        <a:defRPr sz="4400">
          <a:solidFill>
            <a:schemeClr val="tx2"/>
          </a:solidFill>
          <a:latin typeface="Tw Cen MT" pitchFamily="34" charset="0"/>
          <a:ea typeface="华文仿宋" pitchFamily="2" charset="-122"/>
        </a:defRPr>
      </a:lvl7pPr>
      <a:lvl8pPr marL="1371600" algn="l" rtl="0" eaLnBrk="1" fontAlgn="base" hangingPunct="1">
        <a:spcBef>
          <a:spcPct val="0"/>
        </a:spcBef>
        <a:spcAft>
          <a:spcPct val="0"/>
        </a:spcAft>
        <a:defRPr sz="4400">
          <a:solidFill>
            <a:schemeClr val="tx2"/>
          </a:solidFill>
          <a:latin typeface="Tw Cen MT" pitchFamily="34" charset="0"/>
          <a:ea typeface="华文仿宋" pitchFamily="2" charset="-122"/>
        </a:defRPr>
      </a:lvl8pPr>
      <a:lvl9pPr marL="1828800" algn="l" rtl="0" eaLnBrk="1" fontAlgn="base" hangingPunct="1">
        <a:spcBef>
          <a:spcPct val="0"/>
        </a:spcBef>
        <a:spcAft>
          <a:spcPct val="0"/>
        </a:spcAft>
        <a:defRPr sz="4400">
          <a:solidFill>
            <a:schemeClr val="tx2"/>
          </a:solidFill>
          <a:latin typeface="Tw Cen MT" pitchFamily="34" charset="0"/>
          <a:ea typeface="华文仿宋" pitchFamily="2" charset="-122"/>
        </a:defRPr>
      </a:lvl9pPr>
    </p:titleStyle>
    <p:bodyStyle>
      <a:lvl1pPr marL="319088" indent="-319088" algn="l" rtl="0" eaLnBrk="1" fontAlgn="base" hangingPunct="1">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宋体" panose="02010600030101010101" pitchFamily="2" charset="-122"/>
          <a:cs typeface="+mn-cs"/>
        </a:defRPr>
      </a:lvl1pPr>
      <a:lvl2pPr marL="639763" indent="-273050" algn="l" rtl="0" eaLnBrk="1" fontAlgn="base" hangingPunct="1">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宋体" panose="02010600030101010101" pitchFamily="2" charset="-122"/>
          <a:cs typeface="+mn-cs"/>
        </a:defRPr>
      </a:lvl2pPr>
      <a:lvl3pPr marL="914400" indent="-228600" algn="l" rtl="0" eaLnBrk="1" fontAlgn="base" hangingPunct="1">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宋体" panose="02010600030101010101" pitchFamily="2" charset="-122"/>
          <a:cs typeface="+mn-cs"/>
        </a:defRPr>
      </a:lvl3pPr>
      <a:lvl4pPr marL="1371600" indent="-228600" algn="l" rtl="0" eaLnBrk="1" fontAlgn="base" hangingPunct="1">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宋体" panose="02010600030101010101" pitchFamily="2" charset="-122"/>
          <a:cs typeface="+mn-cs"/>
        </a:defRPr>
      </a:lvl4pPr>
      <a:lvl5pPr marL="1828800" indent="-228600" algn="l" rtl="0" eaLnBrk="1" fontAlgn="base" hangingPunct="1">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宋体" panose="02010600030101010101" pitchFamily="2" charset="-122"/>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type="body" idx="1"/>
          </p:nvPr>
        </p:nvSpPr>
        <p:spPr/>
        <p:txBody>
          <a:bodyPr/>
          <a:lstStyle/>
          <a:p>
            <a:pPr algn="ctr"/>
            <a:r>
              <a:rPr lang="zh-CN" altLang="en-US"/>
              <a:t>杨建林</a:t>
            </a:r>
          </a:p>
        </p:txBody>
      </p:sp>
      <p:sp>
        <p:nvSpPr>
          <p:cNvPr id="128002" name="Rectangle 2"/>
          <p:cNvSpPr>
            <a:spLocks noGrp="1" noChangeArrowheads="1"/>
          </p:cNvSpPr>
          <p:nvPr>
            <p:ph type="title"/>
          </p:nvPr>
        </p:nvSpPr>
        <p:spPr/>
        <p:txBody>
          <a:bodyPr/>
          <a:lstStyle/>
          <a:p>
            <a:r>
              <a:rPr lang="zh-CN" altLang="en-US"/>
              <a:t>第十一章 欧拉图与哈密顿图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r>
              <a:rPr lang="zh-CN" altLang="en-US"/>
              <a:t>判别定理</a:t>
            </a:r>
          </a:p>
        </p:txBody>
      </p:sp>
      <p:sp>
        <p:nvSpPr>
          <p:cNvPr id="649219" name="Rectangle 3"/>
          <p:cNvSpPr>
            <a:spLocks noGrp="1" noChangeArrowheads="1"/>
          </p:cNvSpPr>
          <p:nvPr>
            <p:ph sz="quarter" idx="1"/>
          </p:nvPr>
        </p:nvSpPr>
        <p:spPr/>
        <p:txBody>
          <a:bodyPr/>
          <a:lstStyle/>
          <a:p>
            <a:r>
              <a:rPr lang="zh-CN" altLang="en-US" dirty="0"/>
              <a:t>证明（续）</a:t>
            </a:r>
          </a:p>
          <a:p>
            <a:r>
              <a:rPr lang="zh-CN" altLang="en-US" dirty="0"/>
              <a:t>充分性。</a:t>
            </a:r>
            <a:endParaRPr lang="en-US" altLang="zh-CN" dirty="0"/>
          </a:p>
          <a:p>
            <a:r>
              <a:rPr lang="zh-CN" altLang="en-US" dirty="0"/>
              <a:t>由于</a:t>
            </a:r>
            <a:r>
              <a:rPr lang="en-US" altLang="zh-CN" dirty="0"/>
              <a:t>G</a:t>
            </a:r>
            <a:r>
              <a:rPr lang="zh-CN" altLang="en-US" dirty="0"/>
              <a:t>为非平凡的连通图可知，</a:t>
            </a:r>
            <a:r>
              <a:rPr lang="en-US" altLang="zh-CN" dirty="0"/>
              <a:t>G</a:t>
            </a:r>
            <a:r>
              <a:rPr lang="zh-CN" altLang="en-US" dirty="0"/>
              <a:t>中边数</a:t>
            </a:r>
            <a:r>
              <a:rPr lang="en-US" altLang="zh-CN" dirty="0"/>
              <a:t>m≥1.</a:t>
            </a:r>
            <a:r>
              <a:rPr lang="zh-CN" altLang="en-US" dirty="0"/>
              <a:t>对</a:t>
            </a:r>
            <a:r>
              <a:rPr lang="en-US" altLang="zh-CN" dirty="0"/>
              <a:t>m</a:t>
            </a:r>
            <a:r>
              <a:rPr lang="zh-CN" altLang="en-US" dirty="0"/>
              <a:t>作归纳法。 </a:t>
            </a:r>
          </a:p>
          <a:p>
            <a:r>
              <a:rPr lang="zh-CN" altLang="en-US" dirty="0"/>
              <a:t>(1)</a:t>
            </a:r>
            <a:r>
              <a:rPr lang="en-US" altLang="zh-CN" dirty="0"/>
              <a:t>m=1</a:t>
            </a:r>
            <a:r>
              <a:rPr lang="zh-CN" altLang="en-US" dirty="0"/>
              <a:t>时，由</a:t>
            </a:r>
            <a:r>
              <a:rPr lang="en-US" altLang="zh-CN" dirty="0"/>
              <a:t>G</a:t>
            </a:r>
            <a:r>
              <a:rPr lang="zh-CN" altLang="en-US" dirty="0"/>
              <a:t>的连通性及无奇度顶点可知，</a:t>
            </a:r>
            <a:r>
              <a:rPr lang="en-US" altLang="zh-CN" dirty="0"/>
              <a:t>G</a:t>
            </a:r>
            <a:r>
              <a:rPr lang="zh-CN" altLang="en-US" dirty="0"/>
              <a:t>只能是一个环，故</a:t>
            </a:r>
            <a:r>
              <a:rPr lang="en-US" altLang="zh-CN" dirty="0"/>
              <a:t>G</a:t>
            </a:r>
            <a:r>
              <a:rPr lang="zh-CN" altLang="en-US" dirty="0"/>
              <a:t>为欧拉图</a:t>
            </a:r>
            <a:endParaRPr lang="en-US" altLang="zh-CN" dirty="0"/>
          </a:p>
          <a:p>
            <a:r>
              <a:rPr lang="zh-CN" altLang="en-US" dirty="0"/>
              <a:t>（补充说明：长为</a:t>
            </a:r>
            <a:r>
              <a:rPr lang="en-US" altLang="zh-CN" dirty="0"/>
              <a:t>1</a:t>
            </a:r>
            <a:r>
              <a:rPr lang="zh-CN" altLang="en-US" dirty="0"/>
              <a:t>的圈只能由环生成；长为</a:t>
            </a:r>
            <a:r>
              <a:rPr lang="en-US" altLang="zh-CN" dirty="0"/>
              <a:t>2</a:t>
            </a:r>
            <a:r>
              <a:rPr lang="zh-CN" altLang="en-US" dirty="0"/>
              <a:t>的圈只能由平行边生成；在简单无向图中，圈的长度至少为</a:t>
            </a:r>
            <a:r>
              <a:rPr lang="en-US" altLang="zh-CN" dirty="0"/>
              <a:t>3.</a:t>
            </a:r>
            <a:r>
              <a:rPr lang="zh-CN" altLang="en-US" dirty="0"/>
              <a:t>）</a:t>
            </a:r>
            <a:endParaRPr lang="en-US" altLang="zh-CN" dirty="0"/>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r>
              <a:rPr lang="zh-CN" altLang="en-US"/>
              <a:t>判别定理</a:t>
            </a:r>
          </a:p>
        </p:txBody>
      </p:sp>
      <p:sp>
        <p:nvSpPr>
          <p:cNvPr id="645123" name="Rectangle 3"/>
          <p:cNvSpPr>
            <a:spLocks noGrp="1" noChangeArrowheads="1"/>
          </p:cNvSpPr>
          <p:nvPr>
            <p:ph sz="quarter" idx="1"/>
          </p:nvPr>
        </p:nvSpPr>
        <p:spPr/>
        <p:txBody>
          <a:bodyPr/>
          <a:lstStyle/>
          <a:p>
            <a:r>
              <a:rPr lang="zh-CN" altLang="en-US" sz="2800" dirty="0"/>
              <a:t>(2)设</a:t>
            </a:r>
            <a:r>
              <a:rPr lang="en-US" altLang="zh-CN" sz="2800" dirty="0" err="1"/>
              <a:t>m≤k</a:t>
            </a:r>
            <a:r>
              <a:rPr lang="en-US" altLang="zh-CN" sz="2800" dirty="0"/>
              <a:t>(k≥1)</a:t>
            </a:r>
            <a:r>
              <a:rPr lang="zh-CN" altLang="en-US" sz="2800" dirty="0"/>
              <a:t>时结论成立，要证明</a:t>
            </a:r>
            <a:r>
              <a:rPr lang="en-US" altLang="zh-CN" sz="2800" dirty="0"/>
              <a:t>m=k+1</a:t>
            </a:r>
            <a:r>
              <a:rPr lang="zh-CN" altLang="en-US" sz="2800" dirty="0"/>
              <a:t>时，结论也成立。由</a:t>
            </a:r>
            <a:r>
              <a:rPr lang="en-US" altLang="zh-CN" sz="2800" dirty="0"/>
              <a:t>G</a:t>
            </a:r>
            <a:r>
              <a:rPr lang="zh-CN" altLang="en-US" sz="2800" dirty="0"/>
              <a:t>的连通性及无奇度顶点可知，</a:t>
            </a:r>
            <a:r>
              <a:rPr lang="en-US" altLang="zh-CN" sz="2800" dirty="0"/>
              <a:t>δ(G)≥2. </a:t>
            </a:r>
            <a:r>
              <a:rPr lang="zh-CN" altLang="en-US" sz="2800" dirty="0">
                <a:solidFill>
                  <a:srgbClr val="FF0000"/>
                </a:solidFill>
              </a:rPr>
              <a:t>可以证明当</a:t>
            </a:r>
            <a:r>
              <a:rPr lang="en-US" altLang="zh-CN" sz="2800" dirty="0">
                <a:solidFill>
                  <a:srgbClr val="FF0000"/>
                </a:solidFill>
              </a:rPr>
              <a:t>G</a:t>
            </a:r>
            <a:r>
              <a:rPr lang="zh-CN" altLang="en-US" sz="2800" dirty="0">
                <a:solidFill>
                  <a:srgbClr val="FF0000"/>
                </a:solidFill>
              </a:rPr>
              <a:t>的边数大于等于</a:t>
            </a:r>
            <a:r>
              <a:rPr lang="en-US" altLang="zh-CN" sz="2800" dirty="0">
                <a:solidFill>
                  <a:srgbClr val="FF0000"/>
                </a:solidFill>
              </a:rPr>
              <a:t>2</a:t>
            </a:r>
            <a:r>
              <a:rPr lang="zh-CN" altLang="en-US" sz="2800" dirty="0">
                <a:solidFill>
                  <a:srgbClr val="FF0000"/>
                </a:solidFill>
              </a:rPr>
              <a:t>时</a:t>
            </a:r>
            <a:r>
              <a:rPr lang="en-US" altLang="zh-CN" sz="2800" dirty="0">
                <a:solidFill>
                  <a:srgbClr val="FF0000"/>
                </a:solidFill>
              </a:rPr>
              <a:t>G</a:t>
            </a:r>
            <a:r>
              <a:rPr lang="zh-CN" altLang="en-US" sz="2800" dirty="0">
                <a:solidFill>
                  <a:srgbClr val="FF0000"/>
                </a:solidFill>
              </a:rPr>
              <a:t>中存在长度大于或等于</a:t>
            </a:r>
            <a:r>
              <a:rPr lang="en-US" altLang="zh-CN" sz="2800" dirty="0">
                <a:solidFill>
                  <a:srgbClr val="FF0000"/>
                </a:solidFill>
              </a:rPr>
              <a:t>2</a:t>
            </a:r>
            <a:r>
              <a:rPr lang="zh-CN" altLang="en-US" sz="2800" dirty="0">
                <a:solidFill>
                  <a:srgbClr val="FF0000"/>
                </a:solidFill>
              </a:rPr>
              <a:t>的圈（怎么证？）.</a:t>
            </a:r>
            <a:endParaRPr lang="en-US" altLang="zh-CN" sz="2800" dirty="0">
              <a:solidFill>
                <a:srgbClr val="FF0000"/>
              </a:solidFill>
            </a:endParaRPr>
          </a:p>
          <a:p>
            <a:r>
              <a:rPr lang="zh-CN" altLang="en-US" sz="2800" dirty="0"/>
              <a:t>（分情况讨论：</a:t>
            </a:r>
            <a:r>
              <a:rPr lang="en-US" altLang="zh-CN" sz="2800" dirty="0"/>
              <a:t>1</a:t>
            </a:r>
            <a:r>
              <a:rPr lang="zh-CN" altLang="en-US" sz="2800" dirty="0"/>
              <a:t>个顶点、两个顶点、多于两个顶点采用扩大路径法，类似于例题</a:t>
            </a:r>
            <a:r>
              <a:rPr lang="en-US" altLang="zh-CN" sz="2800" dirty="0"/>
              <a:t>10.8</a:t>
            </a:r>
            <a:r>
              <a:rPr lang="zh-CN" altLang="en-US" sz="2800" dirty="0"/>
              <a:t>的做法）</a:t>
            </a:r>
          </a:p>
          <a:p>
            <a:r>
              <a:rPr lang="zh-CN" altLang="en-US" sz="2800" dirty="0">
                <a:solidFill>
                  <a:srgbClr val="FD3D1D"/>
                </a:solidFill>
              </a:rPr>
              <a:t>设</a:t>
            </a:r>
            <a:r>
              <a:rPr lang="en-US" altLang="zh-CN" sz="2800" dirty="0">
                <a:solidFill>
                  <a:srgbClr val="FD3D1D"/>
                </a:solidFill>
              </a:rPr>
              <a:t>C</a:t>
            </a:r>
            <a:r>
              <a:rPr lang="zh-CN" altLang="en-US" sz="2800" dirty="0">
                <a:solidFill>
                  <a:srgbClr val="FD3D1D"/>
                </a:solidFill>
              </a:rPr>
              <a:t>为</a:t>
            </a:r>
            <a:r>
              <a:rPr lang="en-US" altLang="zh-CN" sz="2800" dirty="0">
                <a:solidFill>
                  <a:srgbClr val="FD3D1D"/>
                </a:solidFill>
              </a:rPr>
              <a:t>G</a:t>
            </a:r>
            <a:r>
              <a:rPr lang="zh-CN" altLang="en-US" sz="2800" dirty="0">
                <a:solidFill>
                  <a:srgbClr val="FD3D1D"/>
                </a:solidFill>
              </a:rPr>
              <a:t>中一个圈</a:t>
            </a:r>
            <a:r>
              <a:rPr lang="zh-CN" altLang="en-US" sz="2800" dirty="0"/>
              <a:t>，删除</a:t>
            </a:r>
            <a:r>
              <a:rPr lang="en-US" altLang="zh-CN" sz="2800" dirty="0"/>
              <a:t>C</a:t>
            </a:r>
            <a:r>
              <a:rPr lang="zh-CN" altLang="en-US" sz="2800" dirty="0"/>
              <a:t>上的全部边，得</a:t>
            </a:r>
            <a:r>
              <a:rPr lang="en-US" altLang="zh-CN" sz="2800" dirty="0"/>
              <a:t>G</a:t>
            </a:r>
            <a:r>
              <a:rPr lang="zh-CN" altLang="en-US" sz="2800" dirty="0"/>
              <a:t>的</a:t>
            </a:r>
            <a:r>
              <a:rPr lang="zh-CN" altLang="en-US" sz="2800" dirty="0">
                <a:solidFill>
                  <a:srgbClr val="FF0000"/>
                </a:solidFill>
              </a:rPr>
              <a:t>生成子图</a:t>
            </a:r>
            <a:r>
              <a:rPr lang="en-US" altLang="zh-CN" sz="2800" dirty="0">
                <a:solidFill>
                  <a:srgbClr val="FF0000"/>
                </a:solidFill>
              </a:rPr>
              <a:t>G‘</a:t>
            </a:r>
            <a:r>
              <a:rPr lang="en-US" altLang="zh-CN" sz="2800" dirty="0"/>
              <a:t>，</a:t>
            </a:r>
            <a:r>
              <a:rPr lang="zh-CN" altLang="en-US" sz="2800" dirty="0"/>
              <a:t>设</a:t>
            </a:r>
            <a:r>
              <a:rPr lang="en-US" altLang="zh-CN" sz="2800" dirty="0"/>
              <a:t>G’</a:t>
            </a:r>
            <a:r>
              <a:rPr lang="zh-CN" altLang="en-US" sz="2800" dirty="0"/>
              <a:t>有</a:t>
            </a:r>
            <a:r>
              <a:rPr lang="en-US" altLang="zh-CN" sz="2800" dirty="0"/>
              <a:t>s</a:t>
            </a:r>
            <a:r>
              <a:rPr lang="zh-CN" altLang="en-US" sz="2800" dirty="0"/>
              <a:t>个连通分支</a:t>
            </a:r>
            <a:r>
              <a:rPr lang="en-US" altLang="zh-CN" sz="2800" dirty="0"/>
              <a:t>G‘</a:t>
            </a:r>
            <a:r>
              <a:rPr lang="en-US" altLang="zh-CN" sz="2800" baseline="-30000" dirty="0"/>
              <a:t>1</a:t>
            </a:r>
            <a:r>
              <a:rPr lang="en-US" altLang="zh-CN" sz="2800" dirty="0"/>
              <a:t>,G’</a:t>
            </a:r>
            <a:r>
              <a:rPr lang="en-US" altLang="zh-CN" sz="2800" baseline="-30000" dirty="0"/>
              <a:t>2</a:t>
            </a:r>
            <a:r>
              <a:rPr lang="en-US" altLang="zh-CN" sz="2800" dirty="0"/>
              <a:t>,…,G‘</a:t>
            </a:r>
            <a:r>
              <a:rPr lang="en-US" altLang="zh-CN" sz="2800" baseline="-30000" dirty="0"/>
              <a:t>s</a:t>
            </a:r>
            <a:r>
              <a:rPr lang="en-US" altLang="zh-CN" sz="2800" dirty="0"/>
              <a:t>，</a:t>
            </a:r>
            <a:r>
              <a:rPr lang="zh-CN" altLang="en-US" sz="2800" dirty="0">
                <a:solidFill>
                  <a:srgbClr val="FD3D1D"/>
                </a:solidFill>
              </a:rPr>
              <a:t>每个连通分支至多有</a:t>
            </a:r>
            <a:r>
              <a:rPr lang="en-US" altLang="zh-CN" sz="2800" dirty="0">
                <a:solidFill>
                  <a:srgbClr val="FD3D1D"/>
                </a:solidFill>
              </a:rPr>
              <a:t>k</a:t>
            </a:r>
            <a:r>
              <a:rPr lang="zh-CN" altLang="en-US" sz="2800" dirty="0">
                <a:solidFill>
                  <a:srgbClr val="FD3D1D"/>
                </a:solidFill>
              </a:rPr>
              <a:t>条边，且无奇度顶点（为什么？），</a:t>
            </a:r>
            <a:r>
              <a:rPr lang="zh-CN" altLang="en-US" sz="2800" dirty="0"/>
              <a:t>并且设</a:t>
            </a:r>
            <a:r>
              <a:rPr lang="en-US" altLang="zh-CN" sz="2800" dirty="0" err="1"/>
              <a:t>G'</a:t>
            </a:r>
            <a:r>
              <a:rPr lang="en-US" altLang="zh-CN" sz="2800" baseline="-25000" dirty="0" err="1"/>
              <a:t>i</a:t>
            </a:r>
            <a:r>
              <a:rPr lang="zh-CN" altLang="en-US" sz="2800" dirty="0"/>
              <a:t>与</a:t>
            </a:r>
            <a:r>
              <a:rPr lang="en-US" altLang="zh-CN" sz="2800" dirty="0"/>
              <a:t>C</a:t>
            </a:r>
            <a:r>
              <a:rPr lang="zh-CN" altLang="en-US" sz="2800" dirty="0"/>
              <a:t>的公共顶点为</a:t>
            </a:r>
            <a:r>
              <a:rPr lang="en-US" altLang="zh-CN" sz="2800" dirty="0" err="1"/>
              <a:t>v</a:t>
            </a:r>
            <a:r>
              <a:rPr lang="en-US" altLang="zh-CN" sz="2800" baseline="-25000" dirty="0" err="1"/>
              <a:t>ji</a:t>
            </a:r>
            <a:r>
              <a:rPr lang="en-US" altLang="zh-CN" sz="2800" baseline="30000" dirty="0"/>
              <a:t>*</a:t>
            </a:r>
            <a:r>
              <a:rPr lang="en-US" altLang="zh-CN" sz="2800" dirty="0"/>
              <a:t>，</a:t>
            </a:r>
            <a:r>
              <a:rPr lang="en-US" altLang="zh-CN" sz="2800" dirty="0" err="1"/>
              <a:t>i</a:t>
            </a:r>
            <a:r>
              <a:rPr lang="en-US" altLang="zh-CN" sz="2800" dirty="0"/>
              <a:t>=1,2,…,s.</a:t>
            </a:r>
          </a:p>
          <a:p>
            <a:pPr lvl="1"/>
            <a:r>
              <a:rPr lang="zh-CN" altLang="en-US" sz="2500" dirty="0"/>
              <a:t>注：损失度数的点都是圈上的点，</a:t>
            </a:r>
            <a:r>
              <a:rPr lang="zh-CN" altLang="en-US" sz="2500" dirty="0">
                <a:solidFill>
                  <a:srgbClr val="FF0000"/>
                </a:solidFill>
              </a:rPr>
              <a:t>圈上的点度数</a:t>
            </a:r>
            <a:r>
              <a:rPr lang="zh-CN" altLang="en-US" sz="2500" dirty="0"/>
              <a:t>都是</a:t>
            </a:r>
            <a:r>
              <a:rPr lang="en-US" altLang="zh-CN" sz="2500" dirty="0"/>
              <a:t>2</a:t>
            </a:r>
            <a:r>
              <a:rPr lang="zh-CN" altLang="en-US" sz="2500" dirty="0"/>
              <a:t>度</a:t>
            </a:r>
            <a:r>
              <a:rPr lang="en-US" altLang="zh-CN" sz="2500" dirty="0"/>
              <a:t>2</a:t>
            </a:r>
            <a:r>
              <a:rPr lang="zh-CN" altLang="en-US" sz="2500" dirty="0"/>
              <a:t>度的减少</a:t>
            </a:r>
          </a:p>
          <a:p>
            <a:endParaRPr lang="en-US" altLang="zh-CN"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1026"/>
          <p:cNvSpPr>
            <a:spLocks noGrp="1" noChangeArrowheads="1"/>
          </p:cNvSpPr>
          <p:nvPr>
            <p:ph type="title"/>
          </p:nvPr>
        </p:nvSpPr>
        <p:spPr/>
        <p:txBody>
          <a:bodyPr/>
          <a:lstStyle/>
          <a:p>
            <a:r>
              <a:rPr lang="zh-CN" altLang="en-US"/>
              <a:t>判别定理</a:t>
            </a:r>
          </a:p>
        </p:txBody>
      </p:sp>
      <p:sp>
        <p:nvSpPr>
          <p:cNvPr id="647171" name="Rectangle 1027"/>
          <p:cNvSpPr>
            <a:spLocks noGrp="1" noChangeArrowheads="1"/>
          </p:cNvSpPr>
          <p:nvPr>
            <p:ph sz="quarter" idx="1"/>
          </p:nvPr>
        </p:nvSpPr>
        <p:spPr/>
        <p:txBody>
          <a:bodyPr/>
          <a:lstStyle/>
          <a:p>
            <a:r>
              <a:rPr lang="zh-CN" altLang="en-US" sz="2800" dirty="0"/>
              <a:t>由归纳假设可知，</a:t>
            </a:r>
            <a:r>
              <a:rPr lang="en-US" altLang="zh-CN" sz="2800" dirty="0"/>
              <a:t>G'</a:t>
            </a:r>
            <a:r>
              <a:rPr lang="en-US" altLang="zh-CN" sz="2800" baseline="-30000" dirty="0"/>
              <a:t>1</a:t>
            </a:r>
            <a:r>
              <a:rPr lang="en-US" altLang="zh-CN" sz="2800" dirty="0"/>
              <a:t>,G'</a:t>
            </a:r>
            <a:r>
              <a:rPr lang="en-US" altLang="zh-CN" sz="2800" baseline="-30000" dirty="0"/>
              <a:t>2</a:t>
            </a:r>
            <a:r>
              <a:rPr lang="en-US" altLang="zh-CN" sz="2800" dirty="0"/>
              <a:t>,…,G'</a:t>
            </a:r>
            <a:r>
              <a:rPr lang="en-US" altLang="zh-CN" sz="2800" baseline="-30000" dirty="0"/>
              <a:t>s</a:t>
            </a:r>
            <a:r>
              <a:rPr lang="zh-CN" altLang="en-US" sz="2800" dirty="0"/>
              <a:t>都是欧拉图，因而都存在欧拉回路</a:t>
            </a:r>
            <a:r>
              <a:rPr lang="en-US" altLang="zh-CN" sz="2800" dirty="0" err="1"/>
              <a:t>C'</a:t>
            </a:r>
            <a:r>
              <a:rPr lang="en-US" altLang="zh-CN" sz="2800" baseline="-30000" dirty="0" err="1"/>
              <a:t>i</a:t>
            </a:r>
            <a:r>
              <a:rPr lang="en-US" altLang="zh-CN" sz="2800" dirty="0" err="1"/>
              <a:t>，i</a:t>
            </a:r>
            <a:r>
              <a:rPr lang="en-US" altLang="zh-CN" sz="2800" dirty="0"/>
              <a:t>=1,2,…,s.</a:t>
            </a:r>
          </a:p>
          <a:p>
            <a:r>
              <a:rPr lang="zh-CN" altLang="en-US" sz="2800" dirty="0"/>
              <a:t>最后将</a:t>
            </a:r>
            <a:r>
              <a:rPr lang="en-US" altLang="zh-CN" sz="2800" dirty="0"/>
              <a:t>C</a:t>
            </a:r>
            <a:r>
              <a:rPr lang="zh-CN" altLang="en-US" sz="2800" dirty="0"/>
              <a:t>还原（即将删除的边重新加上），</a:t>
            </a:r>
            <a:r>
              <a:rPr lang="zh-CN" altLang="en-US" sz="2800" dirty="0">
                <a:solidFill>
                  <a:srgbClr val="FF0000"/>
                </a:solidFill>
              </a:rPr>
              <a:t>并从</a:t>
            </a:r>
            <a:r>
              <a:rPr lang="en-US" altLang="zh-CN" sz="2800" dirty="0">
                <a:solidFill>
                  <a:srgbClr val="FF0000"/>
                </a:solidFill>
              </a:rPr>
              <a:t>C</a:t>
            </a:r>
            <a:r>
              <a:rPr lang="zh-CN" altLang="en-US" sz="2800" dirty="0">
                <a:solidFill>
                  <a:srgbClr val="FF0000"/>
                </a:solidFill>
              </a:rPr>
              <a:t>上的某顶点</a:t>
            </a:r>
            <a:r>
              <a:rPr lang="en-US" altLang="zh-CN" sz="2800" dirty="0" err="1">
                <a:solidFill>
                  <a:srgbClr val="FF0000"/>
                </a:solidFill>
              </a:rPr>
              <a:t>v</a:t>
            </a:r>
            <a:r>
              <a:rPr lang="en-US" altLang="zh-CN" sz="2800" baseline="-30000" dirty="0" err="1">
                <a:solidFill>
                  <a:srgbClr val="FF0000"/>
                </a:solidFill>
              </a:rPr>
              <a:t>r</a:t>
            </a:r>
            <a:r>
              <a:rPr lang="zh-CN" altLang="en-US" sz="2800" dirty="0">
                <a:solidFill>
                  <a:srgbClr val="FF0000"/>
                </a:solidFill>
              </a:rPr>
              <a:t>开始行遍</a:t>
            </a:r>
            <a:r>
              <a:rPr lang="zh-CN" altLang="en-US" sz="2800" dirty="0"/>
              <a:t>，每遇到 </a:t>
            </a:r>
            <a:r>
              <a:rPr lang="en-US" altLang="zh-CN" sz="2800" dirty="0" err="1"/>
              <a:t>v</a:t>
            </a:r>
            <a:r>
              <a:rPr lang="en-US" altLang="zh-CN" sz="2800" baseline="-25000" dirty="0" err="1"/>
              <a:t>ji</a:t>
            </a:r>
            <a:r>
              <a:rPr lang="en-US" altLang="zh-CN" sz="2800" baseline="30000" dirty="0"/>
              <a:t>*</a:t>
            </a:r>
            <a:r>
              <a:rPr lang="zh-CN" altLang="en-US" sz="2800" dirty="0"/>
              <a:t> ，就行遍</a:t>
            </a:r>
            <a:r>
              <a:rPr lang="en-US" altLang="zh-CN" sz="2800" dirty="0" err="1"/>
              <a:t>G'i</a:t>
            </a:r>
            <a:r>
              <a:rPr lang="zh-CN" altLang="en-US" sz="2800" dirty="0"/>
              <a:t>中的欧拉回路</a:t>
            </a:r>
            <a:r>
              <a:rPr lang="en-US" altLang="zh-CN" sz="2800" dirty="0" err="1"/>
              <a:t>C'</a:t>
            </a:r>
            <a:r>
              <a:rPr lang="en-US" altLang="zh-CN" sz="2800" baseline="-30000" dirty="0" err="1"/>
              <a:t>i</a:t>
            </a:r>
            <a:r>
              <a:rPr lang="en-US" altLang="zh-CN" sz="2800" dirty="0" err="1"/>
              <a:t>，i</a:t>
            </a:r>
            <a:r>
              <a:rPr lang="en-US" altLang="zh-CN" sz="2800" dirty="0"/>
              <a:t>=1,2,…,s，</a:t>
            </a:r>
            <a:r>
              <a:rPr lang="zh-CN" altLang="en-US" sz="2800" dirty="0"/>
              <a:t>最后回到</a:t>
            </a:r>
            <a:r>
              <a:rPr lang="en-US" altLang="zh-CN" sz="2800" dirty="0" err="1"/>
              <a:t>v</a:t>
            </a:r>
            <a:r>
              <a:rPr lang="en-US" altLang="zh-CN" sz="2800" baseline="-30000" dirty="0" err="1"/>
              <a:t>r</a:t>
            </a:r>
            <a:r>
              <a:rPr lang="en-US" altLang="zh-CN" sz="2800" dirty="0"/>
              <a:t>，</a:t>
            </a:r>
            <a:r>
              <a:rPr lang="zh-CN" altLang="en-US" sz="2800" dirty="0"/>
              <a:t>得回路</a:t>
            </a:r>
            <a:r>
              <a:rPr lang="en-US" altLang="zh-CN" sz="2800" dirty="0" err="1"/>
              <a:t>v</a:t>
            </a:r>
            <a:r>
              <a:rPr lang="en-US" altLang="zh-CN" sz="2800" baseline="-30000" dirty="0" err="1"/>
              <a:t>r</a:t>
            </a:r>
            <a:r>
              <a:rPr lang="en-US" altLang="zh-CN" sz="2800" dirty="0"/>
              <a:t>… v</a:t>
            </a:r>
            <a:r>
              <a:rPr lang="en-US" altLang="zh-CN" sz="2800" baseline="-25000" dirty="0"/>
              <a:t>j1</a:t>
            </a:r>
            <a:r>
              <a:rPr lang="en-US" altLang="zh-CN" sz="2800" baseline="30000" dirty="0"/>
              <a:t>*</a:t>
            </a:r>
            <a:r>
              <a:rPr lang="en-US" altLang="zh-CN" sz="2800" dirty="0"/>
              <a:t> … v</a:t>
            </a:r>
            <a:r>
              <a:rPr lang="en-US" altLang="zh-CN" sz="2800" baseline="-25000" dirty="0"/>
              <a:t>j2</a:t>
            </a:r>
            <a:r>
              <a:rPr lang="en-US" altLang="zh-CN" sz="2800" baseline="30000" dirty="0"/>
              <a:t>*</a:t>
            </a:r>
            <a:r>
              <a:rPr lang="en-US" altLang="zh-CN" sz="2800" dirty="0"/>
              <a:t> … </a:t>
            </a:r>
            <a:r>
              <a:rPr lang="en-US" altLang="zh-CN" sz="2800" dirty="0" err="1"/>
              <a:t>v</a:t>
            </a:r>
            <a:r>
              <a:rPr lang="en-US" altLang="zh-CN" sz="2800" baseline="-25000" dirty="0" err="1"/>
              <a:t>js</a:t>
            </a:r>
            <a:r>
              <a:rPr lang="en-US" altLang="zh-CN" sz="2800" baseline="30000" dirty="0"/>
              <a:t>*</a:t>
            </a:r>
            <a:r>
              <a:rPr lang="en-US" altLang="zh-CN" sz="2800" dirty="0"/>
              <a:t> …</a:t>
            </a:r>
            <a:r>
              <a:rPr lang="en-US" altLang="zh-CN" sz="2800" dirty="0" err="1"/>
              <a:t>v</a:t>
            </a:r>
            <a:r>
              <a:rPr lang="en-US" altLang="zh-CN" sz="2800" baseline="-30000" dirty="0" err="1"/>
              <a:t>r</a:t>
            </a:r>
            <a:r>
              <a:rPr lang="en-US" altLang="zh-CN" sz="2800" dirty="0"/>
              <a:t>，</a:t>
            </a:r>
          </a:p>
          <a:p>
            <a:r>
              <a:rPr lang="zh-CN" altLang="en-US" sz="2800" dirty="0"/>
              <a:t>此回路经过</a:t>
            </a:r>
            <a:r>
              <a:rPr lang="en-US" altLang="zh-CN" sz="2800" dirty="0"/>
              <a:t>G</a:t>
            </a:r>
            <a:r>
              <a:rPr lang="zh-CN" altLang="en-US" sz="2800" dirty="0"/>
              <a:t>中每条边一次且仅一次,并行遍</a:t>
            </a:r>
            <a:r>
              <a:rPr lang="en-US" altLang="zh-CN" sz="2800" dirty="0"/>
              <a:t>G</a:t>
            </a:r>
            <a:r>
              <a:rPr lang="zh-CN" altLang="en-US" sz="2800" dirty="0"/>
              <a:t>中所有顶点，因而它是</a:t>
            </a:r>
            <a:r>
              <a:rPr lang="en-US" altLang="zh-CN" sz="2800" dirty="0"/>
              <a:t>G</a:t>
            </a:r>
            <a:r>
              <a:rPr lang="zh-CN" altLang="en-US" sz="2800" dirty="0"/>
              <a:t>中的欧拉回路 ，故</a:t>
            </a:r>
            <a:r>
              <a:rPr lang="en-US" altLang="zh-CN" sz="2800" dirty="0"/>
              <a:t>G</a:t>
            </a:r>
            <a:r>
              <a:rPr lang="zh-CN" altLang="en-US" sz="2800" dirty="0"/>
              <a:t>为欧拉图。</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、欧拉图的性质</a:t>
            </a:r>
          </a:p>
        </p:txBody>
      </p:sp>
      <p:sp>
        <p:nvSpPr>
          <p:cNvPr id="3" name="内容占位符 2"/>
          <p:cNvSpPr>
            <a:spLocks noGrp="1"/>
          </p:cNvSpPr>
          <p:nvPr>
            <p:ph sz="quarter" idx="1"/>
          </p:nvPr>
        </p:nvSpPr>
        <p:spPr/>
        <p:txBody>
          <a:bodyPr/>
          <a:lstStyle/>
          <a:p>
            <a:r>
              <a:rPr lang="zh-CN" altLang="en-US" sz="2400" dirty="0"/>
              <a:t>定理：下列陈述对于</a:t>
            </a:r>
            <a:r>
              <a:rPr lang="zh-CN" altLang="en-US" sz="2400" dirty="0">
                <a:solidFill>
                  <a:srgbClr val="FF0000"/>
                </a:solidFill>
              </a:rPr>
              <a:t>非平凡连通图</a:t>
            </a:r>
            <a:r>
              <a:rPr lang="en-US" altLang="zh-CN" sz="2400" dirty="0"/>
              <a:t>G</a:t>
            </a:r>
            <a:r>
              <a:rPr lang="zh-CN" altLang="en-US" sz="2400" dirty="0"/>
              <a:t>是等价的：</a:t>
            </a:r>
            <a:endParaRPr lang="en-US" altLang="zh-CN" sz="2400" dirty="0"/>
          </a:p>
          <a:p>
            <a:r>
              <a:rPr lang="en-US" altLang="zh-CN" sz="2400" dirty="0"/>
              <a:t>(1) G</a:t>
            </a:r>
            <a:r>
              <a:rPr lang="zh-CN" altLang="en-US" sz="2400" dirty="0"/>
              <a:t>是欧拉图；</a:t>
            </a:r>
          </a:p>
          <a:p>
            <a:r>
              <a:rPr lang="en-US" altLang="zh-CN" sz="2400" dirty="0"/>
              <a:t>(2) G</a:t>
            </a:r>
            <a:r>
              <a:rPr lang="zh-CN" altLang="en-US" sz="2400" dirty="0"/>
              <a:t>的顶点度数为偶数；</a:t>
            </a:r>
            <a:endParaRPr lang="en-US" altLang="zh-CN" sz="2400" dirty="0"/>
          </a:p>
          <a:p>
            <a:r>
              <a:rPr lang="en-US" altLang="zh-CN" sz="2400" dirty="0"/>
              <a:t>(3) G</a:t>
            </a:r>
            <a:r>
              <a:rPr lang="zh-CN" altLang="en-US" sz="2400" dirty="0"/>
              <a:t>的边集合能划分为圈。</a:t>
            </a:r>
          </a:p>
          <a:p>
            <a:r>
              <a:rPr lang="zh-CN" altLang="en-US" sz="2400" dirty="0"/>
              <a:t>证明</a:t>
            </a:r>
            <a:r>
              <a:rPr lang="en-US" altLang="zh-CN" sz="2400" dirty="0"/>
              <a:t>: (1)→(2)</a:t>
            </a:r>
            <a:r>
              <a:rPr lang="zh-CN" altLang="en-US" sz="2400" dirty="0"/>
              <a:t>：由</a:t>
            </a:r>
            <a:r>
              <a:rPr lang="en-US" altLang="zh-CN" sz="2400" dirty="0"/>
              <a:t>(1)</a:t>
            </a:r>
            <a:r>
              <a:rPr lang="zh-CN" altLang="en-US" sz="2400" dirty="0"/>
              <a:t>，设 </a:t>
            </a:r>
            <a:r>
              <a:rPr lang="en-US" altLang="zh-CN" sz="2400" dirty="0"/>
              <a:t>C</a:t>
            </a:r>
            <a:r>
              <a:rPr lang="zh-CN" altLang="en-US" sz="2400" dirty="0"/>
              <a:t>是欧拉图</a:t>
            </a:r>
            <a:r>
              <a:rPr lang="en-US" altLang="zh-CN" sz="2400" dirty="0"/>
              <a:t>G</a:t>
            </a:r>
            <a:r>
              <a:rPr lang="zh-CN" altLang="en-US" sz="2400" dirty="0"/>
              <a:t>的任一欧拉回路，</a:t>
            </a:r>
            <a:r>
              <a:rPr lang="en-US" altLang="zh-CN" sz="2400" dirty="0"/>
              <a:t>v</a:t>
            </a:r>
            <a:r>
              <a:rPr lang="zh-CN" altLang="en-US" sz="2400" dirty="0"/>
              <a:t>是</a:t>
            </a:r>
            <a:r>
              <a:rPr lang="en-US" altLang="zh-CN" sz="2400" dirty="0"/>
              <a:t>G</a:t>
            </a:r>
            <a:r>
              <a:rPr lang="zh-CN" altLang="en-US" sz="2400" dirty="0"/>
              <a:t>中任意顶点，</a:t>
            </a:r>
            <a:r>
              <a:rPr lang="en-US" altLang="zh-CN" sz="2400" dirty="0"/>
              <a:t>v</a:t>
            </a:r>
            <a:r>
              <a:rPr lang="zh-CN" altLang="en-US" sz="2400" dirty="0"/>
              <a:t>在回路中每出现一次，意味在</a:t>
            </a:r>
            <a:r>
              <a:rPr lang="en-US" altLang="zh-CN" sz="2400" dirty="0"/>
              <a:t>G</a:t>
            </a:r>
            <a:r>
              <a:rPr lang="zh-CN" altLang="en-US" sz="2400" dirty="0"/>
              <a:t>中有两条不同边与</a:t>
            </a:r>
            <a:r>
              <a:rPr lang="en-US" altLang="zh-CN" sz="2400" dirty="0"/>
              <a:t>v</a:t>
            </a:r>
            <a:r>
              <a:rPr lang="zh-CN" altLang="en-US" sz="2400" dirty="0"/>
              <a:t>关联，所以，在</a:t>
            </a:r>
            <a:r>
              <a:rPr lang="en-US" altLang="zh-CN" sz="2400" dirty="0"/>
              <a:t>G</a:t>
            </a:r>
            <a:r>
              <a:rPr lang="zh-CN" altLang="en-US" sz="2400" dirty="0"/>
              <a:t>中与</a:t>
            </a:r>
            <a:r>
              <a:rPr lang="en-US" altLang="zh-CN" sz="2400" dirty="0"/>
              <a:t>v</a:t>
            </a:r>
            <a:r>
              <a:rPr lang="zh-CN" altLang="en-US" sz="2400" dirty="0"/>
              <a:t>关联的边数为偶数，即</a:t>
            </a:r>
            <a:r>
              <a:rPr lang="en-US" altLang="zh-CN" sz="2400" dirty="0"/>
              <a:t>v</a:t>
            </a:r>
            <a:r>
              <a:rPr lang="zh-CN" altLang="en-US" sz="2400" dirty="0"/>
              <a:t>的度数为偶数，由</a:t>
            </a:r>
            <a:r>
              <a:rPr lang="en-US" altLang="zh-CN" sz="2400" dirty="0"/>
              <a:t>v</a:t>
            </a:r>
            <a:r>
              <a:rPr lang="zh-CN" altLang="en-US" sz="2400" dirty="0"/>
              <a:t>的任意性，即证明</a:t>
            </a:r>
            <a:r>
              <a:rPr lang="en-US" altLang="zh-CN" sz="2400" dirty="0"/>
              <a:t>(2)</a:t>
            </a:r>
            <a:r>
              <a:rPr lang="zh-CN" altLang="en-US" sz="2400" dirty="0"/>
              <a:t>。</a:t>
            </a:r>
          </a:p>
          <a:p>
            <a:r>
              <a:rPr lang="en-US" altLang="zh-CN" sz="2400" dirty="0">
                <a:sym typeface="Wingdings" panose="05000000000000000000" pitchFamily="2" charset="2"/>
              </a:rPr>
              <a:t>(2)</a:t>
            </a:r>
            <a:r>
              <a:rPr lang="en-US" altLang="zh-CN" sz="2400" dirty="0">
                <a:cs typeface="Times New Roman" panose="02020603050405020304" pitchFamily="18" charset="0"/>
                <a:sym typeface="Wingdings" panose="05000000000000000000" pitchFamily="2" charset="2"/>
              </a:rPr>
              <a:t>→(3)</a:t>
            </a:r>
            <a:r>
              <a:rPr lang="zh-CN" altLang="en-US" sz="2400" dirty="0">
                <a:cs typeface="Times New Roman" panose="02020603050405020304" pitchFamily="18" charset="0"/>
              </a:rPr>
              <a:t>：</a:t>
            </a:r>
            <a:r>
              <a:rPr lang="zh-CN" altLang="en-US" sz="2400" dirty="0"/>
              <a:t>由于</a:t>
            </a:r>
            <a:r>
              <a:rPr lang="en-US" altLang="zh-CN" sz="2400" dirty="0"/>
              <a:t>G</a:t>
            </a:r>
            <a:r>
              <a:rPr lang="zh-CN" altLang="en-US" sz="2400" dirty="0"/>
              <a:t>是连通非平凡的且每个顶点度数为偶数，所以</a:t>
            </a:r>
            <a:r>
              <a:rPr lang="en-US" altLang="zh-CN" sz="2400" dirty="0"/>
              <a:t>G</a:t>
            </a:r>
            <a:r>
              <a:rPr lang="zh-CN" altLang="en-US" sz="2400" dirty="0"/>
              <a:t>中至少存在圈</a:t>
            </a:r>
            <a:r>
              <a:rPr lang="en-US" altLang="zh-CN" sz="2400" dirty="0"/>
              <a:t>C1,</a:t>
            </a:r>
            <a:r>
              <a:rPr lang="zh-CN" altLang="en-US" sz="2400" dirty="0"/>
              <a:t>从</a:t>
            </a:r>
            <a:r>
              <a:rPr lang="en-US" altLang="zh-CN" sz="2400" dirty="0"/>
              <a:t>G</a:t>
            </a:r>
            <a:r>
              <a:rPr lang="zh-CN" altLang="en-US" sz="2400" dirty="0"/>
              <a:t>中去掉</a:t>
            </a:r>
            <a:r>
              <a:rPr lang="en-US" altLang="zh-CN" sz="2400" dirty="0"/>
              <a:t>C1</a:t>
            </a:r>
            <a:r>
              <a:rPr lang="zh-CN" altLang="en-US" sz="2400" dirty="0"/>
              <a:t>中的边，得到</a:t>
            </a:r>
            <a:r>
              <a:rPr lang="en-US" altLang="zh-CN" sz="2400" dirty="0"/>
              <a:t>G</a:t>
            </a:r>
            <a:r>
              <a:rPr lang="zh-CN" altLang="en-US" sz="2400" dirty="0"/>
              <a:t>的生成子图</a:t>
            </a:r>
            <a:r>
              <a:rPr lang="en-US" altLang="zh-CN" sz="2400" dirty="0"/>
              <a:t>G1,</a:t>
            </a:r>
            <a:endParaRPr lang="zh-CN" altLang="en-US" sz="2400" dirty="0"/>
          </a:p>
        </p:txBody>
      </p:sp>
      <p:sp>
        <p:nvSpPr>
          <p:cNvPr id="11" name="灯片编号占位符 3"/>
          <p:cNvSpPr>
            <a:spLocks noGrp="1"/>
          </p:cNvSpPr>
          <p:nvPr>
            <p:ph type="sldNum" sz="quarter" idx="4294967295"/>
          </p:nvPr>
        </p:nvSpPr>
        <p:spPr>
          <a:xfrm>
            <a:off x="1524000" y="6248400"/>
            <a:ext cx="533400" cy="381000"/>
          </a:xfrm>
        </p:spPr>
        <p:txBody>
          <a:bodyPr/>
          <a:lstStyle/>
          <a:p>
            <a:fld id="{DA7DEE9D-91C4-46A3-A4AA-C612D2DF8973}" type="slidenum">
              <a:rPr lang="zh-CN" altLang="en-US"/>
              <a:pPr/>
              <a:t>13</a:t>
            </a:fld>
            <a:endParaRPr lang="en-US" altLang="zh-CN"/>
          </a:p>
        </p:txBody>
      </p:sp>
      <p:sp>
        <p:nvSpPr>
          <p:cNvPr id="721965" name="Text Box 45"/>
          <p:cNvSpPr txBox="1">
            <a:spLocks noChangeArrowheads="1"/>
          </p:cNvSpPr>
          <p:nvPr/>
        </p:nvSpPr>
        <p:spPr bwMode="auto">
          <a:xfrm>
            <a:off x="1442964" y="998538"/>
            <a:ext cx="7543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    </a:t>
            </a:r>
            <a:endParaRPr lang="en-US" altLang="zh-CN" dirty="0">
              <a:cs typeface="Times New Roman" panose="02020603050405020304" pitchFamily="18" charset="0"/>
            </a:endParaRPr>
          </a:p>
        </p:txBody>
      </p:sp>
    </p:spTree>
    <p:extLst>
      <p:ext uri="{BB962C8B-B14F-4D97-AF65-F5344CB8AC3E}">
        <p14:creationId xmlns:p14="http://schemas.microsoft.com/office/powerpoint/2010/main" val="3248575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1965"/>
                                        </p:tgtEl>
                                        <p:attrNameLst>
                                          <p:attrName>style.visibility</p:attrName>
                                        </p:attrNameLst>
                                      </p:cBhvr>
                                      <p:to>
                                        <p:strVal val="visible"/>
                                      </p:to>
                                    </p:set>
                                    <p:anim calcmode="lin" valueType="num">
                                      <p:cBhvr additive="base">
                                        <p:cTn id="7" dur="500" fill="hold"/>
                                        <p:tgtEl>
                                          <p:spTgt spid="721965"/>
                                        </p:tgtEl>
                                        <p:attrNameLst>
                                          <p:attrName>ppt_x</p:attrName>
                                        </p:attrNameLst>
                                      </p:cBhvr>
                                      <p:tavLst>
                                        <p:tav tm="0">
                                          <p:val>
                                            <p:strVal val="#ppt_x"/>
                                          </p:val>
                                        </p:tav>
                                        <p:tav tm="100000">
                                          <p:val>
                                            <p:strVal val="#ppt_x"/>
                                          </p:val>
                                        </p:tav>
                                      </p:tavLst>
                                    </p:anim>
                                    <p:anim calcmode="lin" valueType="num">
                                      <p:cBhvr additive="base">
                                        <p:cTn id="8" dur="500" fill="hold"/>
                                        <p:tgtEl>
                                          <p:spTgt spid="7219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、欧拉图的性质</a:t>
            </a:r>
          </a:p>
        </p:txBody>
      </p:sp>
      <p:sp>
        <p:nvSpPr>
          <p:cNvPr id="3" name="内容占位符 2"/>
          <p:cNvSpPr>
            <a:spLocks noGrp="1"/>
          </p:cNvSpPr>
          <p:nvPr>
            <p:ph sz="quarter" idx="1"/>
          </p:nvPr>
        </p:nvSpPr>
        <p:spPr/>
        <p:txBody>
          <a:bodyPr/>
          <a:lstStyle/>
          <a:p>
            <a:r>
              <a:rPr lang="zh-CN" altLang="en-US" sz="2400" dirty="0"/>
              <a:t>若</a:t>
            </a:r>
            <a:r>
              <a:rPr lang="en-US" altLang="zh-CN" sz="2400" dirty="0"/>
              <a:t>G1</a:t>
            </a:r>
            <a:r>
              <a:rPr lang="zh-CN" altLang="en-US" sz="2400" dirty="0"/>
              <a:t>没有边，则</a:t>
            </a:r>
            <a:r>
              <a:rPr lang="en-US" altLang="zh-CN" sz="2400" dirty="0"/>
              <a:t>(3)</a:t>
            </a:r>
            <a:r>
              <a:rPr lang="zh-CN" altLang="en-US" sz="2400" dirty="0"/>
              <a:t>成立。否则，</a:t>
            </a:r>
            <a:r>
              <a:rPr lang="en-US" altLang="zh-CN" sz="2400" dirty="0"/>
              <a:t>G1</a:t>
            </a:r>
            <a:r>
              <a:rPr lang="zh-CN" altLang="en-US" sz="2400" dirty="0"/>
              <a:t>的</a:t>
            </a:r>
            <a:r>
              <a:rPr lang="zh-CN" altLang="en-US" sz="2400" dirty="0">
                <a:solidFill>
                  <a:srgbClr val="FF0000"/>
                </a:solidFill>
              </a:rPr>
              <a:t>每个非平凡分支</a:t>
            </a:r>
            <a:r>
              <a:rPr lang="zh-CN" altLang="en-US" sz="2400" dirty="0"/>
              <a:t>是度数为偶数的连通图，于是又可以抽取一个圈。反复这样抽取，</a:t>
            </a:r>
            <a:r>
              <a:rPr lang="en-US" altLang="zh-CN" sz="2400" dirty="0"/>
              <a:t>E(G)</a:t>
            </a:r>
            <a:r>
              <a:rPr lang="zh-CN" altLang="en-US" sz="2400" dirty="0"/>
              <a:t>最终划分为若干圈。</a:t>
            </a:r>
            <a:endParaRPr lang="en-US" altLang="zh-CN" sz="2400" dirty="0"/>
          </a:p>
          <a:p>
            <a:r>
              <a:rPr lang="zh-CN" altLang="en-US" sz="2400" dirty="0"/>
              <a:t> </a:t>
            </a:r>
            <a:r>
              <a:rPr lang="en-US" altLang="zh-CN" sz="2400" dirty="0"/>
              <a:t>(3)→(1)</a:t>
            </a:r>
            <a:r>
              <a:rPr lang="zh-CN" altLang="en-US" sz="2400" dirty="0"/>
              <a:t>：设</a:t>
            </a:r>
            <a:r>
              <a:rPr lang="en-US" altLang="zh-CN" sz="2400" dirty="0"/>
              <a:t>C1</a:t>
            </a:r>
            <a:r>
              <a:rPr lang="zh-CN" altLang="en-US" sz="2400" dirty="0"/>
              <a:t>是</a:t>
            </a:r>
            <a:r>
              <a:rPr lang="en-US" altLang="zh-CN" sz="2400" dirty="0"/>
              <a:t>G</a:t>
            </a:r>
            <a:r>
              <a:rPr lang="zh-CN" altLang="en-US" sz="2400" dirty="0"/>
              <a:t>的边划分中的一个圈。若</a:t>
            </a:r>
            <a:r>
              <a:rPr lang="en-US" altLang="zh-CN" sz="2400" dirty="0"/>
              <a:t>G</a:t>
            </a:r>
            <a:r>
              <a:rPr lang="zh-CN" altLang="en-US" sz="2400" dirty="0"/>
              <a:t>仅由此圈组成，则</a:t>
            </a:r>
            <a:r>
              <a:rPr lang="en-US" altLang="zh-CN" sz="2400" dirty="0"/>
              <a:t>G</a:t>
            </a:r>
            <a:r>
              <a:rPr lang="zh-CN" altLang="en-US" sz="2400" dirty="0"/>
              <a:t>显然是欧拉图。否则，由于</a:t>
            </a:r>
            <a:r>
              <a:rPr lang="en-US" altLang="zh-CN" sz="2400" dirty="0"/>
              <a:t>G</a:t>
            </a:r>
            <a:r>
              <a:rPr lang="zh-CN" altLang="en-US" sz="2400" dirty="0"/>
              <a:t>连通，所以，必然存在圈</a:t>
            </a:r>
            <a:r>
              <a:rPr lang="en-US" altLang="zh-CN" sz="2400" dirty="0"/>
              <a:t>C2,</a:t>
            </a:r>
            <a:r>
              <a:rPr lang="zh-CN" altLang="en-US" sz="2400" dirty="0"/>
              <a:t>它和</a:t>
            </a:r>
            <a:r>
              <a:rPr lang="en-US" altLang="zh-CN" sz="2400" dirty="0"/>
              <a:t>C1</a:t>
            </a:r>
            <a:r>
              <a:rPr lang="zh-CN" altLang="en-US" sz="2400" dirty="0"/>
              <a:t>有公共顶点。于是，</a:t>
            </a:r>
            <a:r>
              <a:rPr lang="en-US" altLang="zh-CN" sz="2400" dirty="0"/>
              <a:t>C1∪C2</a:t>
            </a:r>
            <a:r>
              <a:rPr lang="zh-CN" altLang="en-US" sz="2400" dirty="0"/>
              <a:t>是一条含有</a:t>
            </a:r>
            <a:r>
              <a:rPr lang="en-US" altLang="zh-CN" sz="2400" dirty="0"/>
              <a:t>C1</a:t>
            </a:r>
            <a:r>
              <a:rPr lang="zh-CN" altLang="en-US" sz="2400" dirty="0"/>
              <a:t>与</a:t>
            </a:r>
            <a:r>
              <a:rPr lang="en-US" altLang="zh-CN" sz="2400" dirty="0"/>
              <a:t>C2</a:t>
            </a:r>
            <a:r>
              <a:rPr lang="zh-CN" altLang="en-US" sz="2400" dirty="0"/>
              <a:t>的边的欧拉回路，如此拼接下去，得到包含</a:t>
            </a:r>
            <a:r>
              <a:rPr lang="en-US" altLang="zh-CN" sz="2400" dirty="0"/>
              <a:t>G</a:t>
            </a:r>
            <a:r>
              <a:rPr lang="zh-CN" altLang="en-US" sz="2400" dirty="0"/>
              <a:t>的所有边的一条欧拉回路。即证</a:t>
            </a:r>
            <a:r>
              <a:rPr lang="en-US" altLang="zh-CN" sz="2400" dirty="0"/>
              <a:t>G</a:t>
            </a:r>
            <a:r>
              <a:rPr lang="zh-CN" altLang="en-US" sz="2400" dirty="0"/>
              <a:t>是欧拉图。</a:t>
            </a:r>
            <a:endParaRPr lang="en-US" altLang="zh-CN" sz="2400" dirty="0"/>
          </a:p>
        </p:txBody>
      </p:sp>
      <p:sp>
        <p:nvSpPr>
          <p:cNvPr id="11" name="灯片编号占位符 3"/>
          <p:cNvSpPr>
            <a:spLocks noGrp="1"/>
          </p:cNvSpPr>
          <p:nvPr>
            <p:ph type="sldNum" sz="quarter" idx="4294967295"/>
          </p:nvPr>
        </p:nvSpPr>
        <p:spPr>
          <a:xfrm>
            <a:off x="1524000" y="6248400"/>
            <a:ext cx="533400" cy="381000"/>
          </a:xfrm>
        </p:spPr>
        <p:txBody>
          <a:bodyPr/>
          <a:lstStyle/>
          <a:p>
            <a:fld id="{DA7DEE9D-91C4-46A3-A4AA-C612D2DF8973}" type="slidenum">
              <a:rPr lang="zh-CN" altLang="en-US"/>
              <a:pPr/>
              <a:t>14</a:t>
            </a:fld>
            <a:endParaRPr lang="en-US" altLang="zh-CN"/>
          </a:p>
        </p:txBody>
      </p:sp>
      <p:sp>
        <p:nvSpPr>
          <p:cNvPr id="721965" name="Text Box 45"/>
          <p:cNvSpPr txBox="1">
            <a:spLocks noChangeArrowheads="1"/>
          </p:cNvSpPr>
          <p:nvPr/>
        </p:nvSpPr>
        <p:spPr bwMode="auto">
          <a:xfrm>
            <a:off x="1442964" y="998538"/>
            <a:ext cx="7543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    </a:t>
            </a:r>
            <a:endParaRPr lang="en-US" altLang="zh-CN" dirty="0">
              <a:cs typeface="Times New Roman" panose="02020603050405020304" pitchFamily="18" charset="0"/>
            </a:endParaRPr>
          </a:p>
        </p:txBody>
      </p:sp>
    </p:spTree>
    <p:extLst>
      <p:ext uri="{BB962C8B-B14F-4D97-AF65-F5344CB8AC3E}">
        <p14:creationId xmlns:p14="http://schemas.microsoft.com/office/powerpoint/2010/main" val="2952016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1965"/>
                                        </p:tgtEl>
                                        <p:attrNameLst>
                                          <p:attrName>style.visibility</p:attrName>
                                        </p:attrNameLst>
                                      </p:cBhvr>
                                      <p:to>
                                        <p:strVal val="visible"/>
                                      </p:to>
                                    </p:set>
                                    <p:anim calcmode="lin" valueType="num">
                                      <p:cBhvr additive="base">
                                        <p:cTn id="7" dur="500" fill="hold"/>
                                        <p:tgtEl>
                                          <p:spTgt spid="721965"/>
                                        </p:tgtEl>
                                        <p:attrNameLst>
                                          <p:attrName>ppt_x</p:attrName>
                                        </p:attrNameLst>
                                      </p:cBhvr>
                                      <p:tavLst>
                                        <p:tav tm="0">
                                          <p:val>
                                            <p:strVal val="#ppt_x"/>
                                          </p:val>
                                        </p:tav>
                                        <p:tav tm="100000">
                                          <p:val>
                                            <p:strVal val="#ppt_x"/>
                                          </p:val>
                                        </p:tav>
                                      </p:tavLst>
                                    </p:anim>
                                    <p:anim calcmode="lin" valueType="num">
                                      <p:cBhvr additive="base">
                                        <p:cTn id="8" dur="500" fill="hold"/>
                                        <p:tgtEl>
                                          <p:spTgt spid="7219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、欧拉图的性质</a:t>
            </a:r>
          </a:p>
        </p:txBody>
      </p:sp>
      <p:sp>
        <p:nvSpPr>
          <p:cNvPr id="3" name="内容占位符 2"/>
          <p:cNvSpPr>
            <a:spLocks noGrp="1"/>
          </p:cNvSpPr>
          <p:nvPr>
            <p:ph sz="quarter" idx="1"/>
          </p:nvPr>
        </p:nvSpPr>
        <p:spPr/>
        <p:txBody>
          <a:bodyPr/>
          <a:lstStyle/>
          <a:p>
            <a:r>
              <a:rPr lang="zh-CN" altLang="en-US" sz="2400" dirty="0"/>
              <a:t>推论</a:t>
            </a:r>
            <a:r>
              <a:rPr lang="en-US" altLang="zh-CN" sz="2400" dirty="0"/>
              <a:t>1 </a:t>
            </a:r>
            <a:r>
              <a:rPr lang="zh-CN" altLang="en-US" sz="2400" dirty="0"/>
              <a:t>连通图</a:t>
            </a:r>
            <a:r>
              <a:rPr lang="en-US" altLang="zh-CN" sz="2400" dirty="0"/>
              <a:t>G</a:t>
            </a:r>
            <a:r>
              <a:rPr lang="zh-CN" altLang="en-US" sz="2400" dirty="0"/>
              <a:t>是</a:t>
            </a:r>
            <a:r>
              <a:rPr lang="zh-CN" altLang="en-US" sz="2400" dirty="0">
                <a:solidFill>
                  <a:srgbClr val="FF0000"/>
                </a:solidFill>
              </a:rPr>
              <a:t>欧拉图当且仅当</a:t>
            </a:r>
            <a:r>
              <a:rPr lang="en-US" altLang="zh-CN" sz="2400" dirty="0">
                <a:solidFill>
                  <a:srgbClr val="FF0000"/>
                </a:solidFill>
              </a:rPr>
              <a:t>G</a:t>
            </a:r>
            <a:r>
              <a:rPr lang="zh-CN" altLang="en-US" sz="2400" dirty="0">
                <a:solidFill>
                  <a:srgbClr val="FF0000"/>
                </a:solidFill>
              </a:rPr>
              <a:t>的顶点度数为偶数</a:t>
            </a:r>
            <a:r>
              <a:rPr lang="zh-CN" altLang="en-US" sz="2400" dirty="0"/>
              <a:t>。</a:t>
            </a:r>
          </a:p>
          <a:p>
            <a:r>
              <a:rPr lang="zh-CN" altLang="en-US" sz="2400" dirty="0"/>
              <a:t>推论</a:t>
            </a:r>
            <a:r>
              <a:rPr lang="en-US" altLang="zh-CN" sz="2400" dirty="0"/>
              <a:t>2 </a:t>
            </a:r>
            <a:r>
              <a:rPr lang="zh-CN" altLang="en-US" sz="2400" dirty="0"/>
              <a:t>连通</a:t>
            </a:r>
            <a:r>
              <a:rPr lang="zh-CN" altLang="en-US" sz="2400" dirty="0">
                <a:solidFill>
                  <a:srgbClr val="FF0000"/>
                </a:solidFill>
              </a:rPr>
              <a:t>非欧拉图</a:t>
            </a:r>
            <a:r>
              <a:rPr lang="en-US" altLang="zh-CN" sz="2400" dirty="0"/>
              <a:t>G</a:t>
            </a:r>
            <a:r>
              <a:rPr lang="zh-CN" altLang="en-US" sz="2400" dirty="0"/>
              <a:t>存在欧拉通路当且仅当</a:t>
            </a:r>
            <a:r>
              <a:rPr lang="en-US" altLang="zh-CN" sz="2400" dirty="0"/>
              <a:t>G</a:t>
            </a:r>
            <a:r>
              <a:rPr lang="zh-CN" altLang="en-US" sz="2400" dirty="0"/>
              <a:t>中只有两个顶点度数为奇数</a:t>
            </a:r>
            <a:endParaRPr lang="en-US" altLang="zh-CN" sz="2400" dirty="0"/>
          </a:p>
          <a:p>
            <a:pPr lvl="1"/>
            <a:r>
              <a:rPr lang="zh-CN" altLang="en-US" sz="2400" dirty="0"/>
              <a:t>思路：给</a:t>
            </a:r>
            <a:r>
              <a:rPr lang="en-US" altLang="zh-CN" sz="2400" dirty="0"/>
              <a:t>G</a:t>
            </a:r>
            <a:r>
              <a:rPr lang="zh-CN" altLang="en-US" sz="2400" dirty="0"/>
              <a:t>加新边，连接两端点，形成欧拉回路</a:t>
            </a:r>
            <a:endParaRPr lang="en-US" altLang="zh-CN" sz="2400" dirty="0"/>
          </a:p>
          <a:p>
            <a:r>
              <a:rPr lang="zh-CN" altLang="en-US" sz="2400" dirty="0">
                <a:solidFill>
                  <a:srgbClr val="FF0000"/>
                </a:solidFill>
              </a:rPr>
              <a:t>对于欧拉通路，有下列结论：</a:t>
            </a:r>
            <a:endParaRPr lang="en-US" altLang="zh-CN" sz="2400" dirty="0">
              <a:solidFill>
                <a:srgbClr val="FF0000"/>
              </a:solidFill>
            </a:endParaRPr>
          </a:p>
          <a:p>
            <a:pPr lvl="1"/>
            <a:r>
              <a:rPr lang="zh-CN" altLang="en-US" sz="2400" dirty="0">
                <a:solidFill>
                  <a:srgbClr val="FF0000"/>
                </a:solidFill>
              </a:rPr>
              <a:t>若无奇度顶点,则此欧拉通路为欧拉回路;</a:t>
            </a:r>
          </a:p>
          <a:p>
            <a:pPr lvl="1"/>
            <a:r>
              <a:rPr lang="zh-CN" altLang="en-US" sz="2400" dirty="0">
                <a:solidFill>
                  <a:srgbClr val="FF0000"/>
                </a:solidFill>
              </a:rPr>
              <a:t>若有两个奇度顶点,则它们是每条欧拉通路的端点.</a:t>
            </a:r>
          </a:p>
          <a:p>
            <a:pPr lvl="1"/>
            <a:r>
              <a:rPr lang="zh-CN" altLang="en-US" sz="2400" dirty="0"/>
              <a:t>无向图</a:t>
            </a:r>
            <a:r>
              <a:rPr lang="en-US" altLang="zh-CN" sz="2400" dirty="0"/>
              <a:t>G</a:t>
            </a:r>
            <a:r>
              <a:rPr lang="zh-CN" altLang="en-US" sz="2400" dirty="0">
                <a:solidFill>
                  <a:srgbClr val="FF0000"/>
                </a:solidFill>
              </a:rPr>
              <a:t>具有欧拉通路,</a:t>
            </a:r>
            <a:r>
              <a:rPr lang="zh-CN" altLang="en-US" sz="2400" dirty="0"/>
              <a:t>当且仅当</a:t>
            </a:r>
            <a:r>
              <a:rPr lang="en-US" altLang="zh-CN" sz="2400" dirty="0">
                <a:solidFill>
                  <a:srgbClr val="FF0000"/>
                </a:solidFill>
              </a:rPr>
              <a:t>G</a:t>
            </a:r>
            <a:r>
              <a:rPr lang="zh-CN" altLang="en-US" sz="2400" dirty="0">
                <a:solidFill>
                  <a:srgbClr val="FF0000"/>
                </a:solidFill>
              </a:rPr>
              <a:t>是连通图且有零个或两个奇度顶点.  </a:t>
            </a:r>
            <a:r>
              <a:rPr lang="zh-CN" altLang="en-US" sz="2400" dirty="0"/>
              <a:t> </a:t>
            </a:r>
            <a:endParaRPr lang="en-US" altLang="zh-CN" sz="2400" dirty="0"/>
          </a:p>
          <a:p>
            <a:pPr lvl="1"/>
            <a:r>
              <a:rPr lang="zh-CN" altLang="en-US" sz="2400" dirty="0"/>
              <a:t>？通路内部点每出现一次获得</a:t>
            </a:r>
            <a:r>
              <a:rPr lang="en-US" altLang="zh-CN" sz="2400" dirty="0"/>
              <a:t>2</a:t>
            </a:r>
            <a:r>
              <a:rPr lang="zh-CN" altLang="en-US" sz="2400" dirty="0"/>
              <a:t>度  </a:t>
            </a:r>
            <a:endParaRPr lang="en-US" altLang="zh-CN" sz="2400" dirty="0"/>
          </a:p>
        </p:txBody>
      </p:sp>
      <p:sp>
        <p:nvSpPr>
          <p:cNvPr id="11" name="灯片编号占位符 3"/>
          <p:cNvSpPr>
            <a:spLocks noGrp="1"/>
          </p:cNvSpPr>
          <p:nvPr>
            <p:ph type="sldNum" sz="quarter" idx="4294967295"/>
          </p:nvPr>
        </p:nvSpPr>
        <p:spPr>
          <a:xfrm>
            <a:off x="1524000" y="6248400"/>
            <a:ext cx="533400" cy="381000"/>
          </a:xfrm>
        </p:spPr>
        <p:txBody>
          <a:bodyPr/>
          <a:lstStyle/>
          <a:p>
            <a:fld id="{DA7DEE9D-91C4-46A3-A4AA-C612D2DF8973}" type="slidenum">
              <a:rPr lang="zh-CN" altLang="en-US"/>
              <a:pPr/>
              <a:t>15</a:t>
            </a:fld>
            <a:endParaRPr lang="en-US" altLang="zh-CN"/>
          </a:p>
        </p:txBody>
      </p:sp>
      <p:sp>
        <p:nvSpPr>
          <p:cNvPr id="721965" name="Text Box 45"/>
          <p:cNvSpPr txBox="1">
            <a:spLocks noChangeArrowheads="1"/>
          </p:cNvSpPr>
          <p:nvPr/>
        </p:nvSpPr>
        <p:spPr bwMode="auto">
          <a:xfrm>
            <a:off x="1442964" y="998538"/>
            <a:ext cx="7543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    </a:t>
            </a:r>
            <a:endParaRPr lang="en-US" altLang="zh-CN" dirty="0">
              <a:cs typeface="Times New Roman" panose="02020603050405020304" pitchFamily="18" charset="0"/>
            </a:endParaRPr>
          </a:p>
        </p:txBody>
      </p:sp>
    </p:spTree>
    <p:extLst>
      <p:ext uri="{BB962C8B-B14F-4D97-AF65-F5344CB8AC3E}">
        <p14:creationId xmlns:p14="http://schemas.microsoft.com/office/powerpoint/2010/main" val="375305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1965"/>
                                        </p:tgtEl>
                                        <p:attrNameLst>
                                          <p:attrName>style.visibility</p:attrName>
                                        </p:attrNameLst>
                                      </p:cBhvr>
                                      <p:to>
                                        <p:strVal val="visible"/>
                                      </p:to>
                                    </p:set>
                                    <p:anim calcmode="lin" valueType="num">
                                      <p:cBhvr additive="base">
                                        <p:cTn id="7" dur="500" fill="hold"/>
                                        <p:tgtEl>
                                          <p:spTgt spid="721965"/>
                                        </p:tgtEl>
                                        <p:attrNameLst>
                                          <p:attrName>ppt_x</p:attrName>
                                        </p:attrNameLst>
                                      </p:cBhvr>
                                      <p:tavLst>
                                        <p:tav tm="0">
                                          <p:val>
                                            <p:strVal val="#ppt_x"/>
                                          </p:val>
                                        </p:tav>
                                        <p:tav tm="100000">
                                          <p:val>
                                            <p:strVal val="#ppt_x"/>
                                          </p:val>
                                        </p:tav>
                                      </p:tavLst>
                                    </p:anim>
                                    <p:anim calcmode="lin" valueType="num">
                                      <p:cBhvr additive="base">
                                        <p:cTn id="8" dur="500" fill="hold"/>
                                        <p:tgtEl>
                                          <p:spTgt spid="7219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lstStyle/>
          <a:p>
            <a:r>
              <a:rPr lang="zh-CN" altLang="en-US"/>
              <a:t>例</a:t>
            </a:r>
          </a:p>
        </p:txBody>
      </p:sp>
      <p:sp>
        <p:nvSpPr>
          <p:cNvPr id="556035" name="Rectangle 3"/>
          <p:cNvSpPr>
            <a:spLocks noGrp="1" noChangeArrowheads="1"/>
          </p:cNvSpPr>
          <p:nvPr>
            <p:ph sz="quarter" idx="1"/>
          </p:nvPr>
        </p:nvSpPr>
        <p:spPr/>
        <p:txBody>
          <a:bodyPr/>
          <a:lstStyle/>
          <a:p>
            <a:r>
              <a:rPr lang="zh-CN" altLang="en-US"/>
              <a:t>图中, (1) (2) (3) 不是欧拉图, (4) 是欧拉图.</a:t>
            </a:r>
          </a:p>
        </p:txBody>
      </p:sp>
      <p:grpSp>
        <p:nvGrpSpPr>
          <p:cNvPr id="556036" name="Group 4"/>
          <p:cNvGrpSpPr>
            <a:grpSpLocks/>
          </p:cNvGrpSpPr>
          <p:nvPr/>
        </p:nvGrpSpPr>
        <p:grpSpPr bwMode="auto">
          <a:xfrm>
            <a:off x="3935414" y="2852739"/>
            <a:ext cx="4681537" cy="2160587"/>
            <a:chOff x="748" y="663"/>
            <a:chExt cx="4194" cy="1189"/>
          </a:xfrm>
        </p:grpSpPr>
        <p:graphicFrame>
          <p:nvGraphicFramePr>
            <p:cNvPr id="556037" name="Object 5"/>
            <p:cNvGraphicFramePr>
              <a:graphicFrameLocks noChangeAspect="1"/>
            </p:cNvGraphicFramePr>
            <p:nvPr/>
          </p:nvGraphicFramePr>
          <p:xfrm>
            <a:off x="748" y="663"/>
            <a:ext cx="1905" cy="1189"/>
          </p:xfrm>
          <a:graphic>
            <a:graphicData uri="http://schemas.openxmlformats.org/presentationml/2006/ole">
              <mc:AlternateContent xmlns:mc="http://schemas.openxmlformats.org/markup-compatibility/2006">
                <mc:Choice xmlns:v="urn:schemas-microsoft-com:vml" Requires="v">
                  <p:oleObj name="位图图像" r:id="rId2" imgW="2152951" imgH="1343212" progId="Paint.Picture">
                    <p:embed/>
                  </p:oleObj>
                </mc:Choice>
                <mc:Fallback>
                  <p:oleObj name="位图图像" r:id="rId2" imgW="2152951" imgH="1343212" progId="Paint.Picture">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 y="663"/>
                          <a:ext cx="1905" cy="1189"/>
                        </a:xfrm>
                        <a:prstGeom prst="rect">
                          <a:avLst/>
                        </a:prstGeom>
                      </p:spPr>
                    </p:pic>
                  </p:oleObj>
                </mc:Fallback>
              </mc:AlternateContent>
            </a:graphicData>
          </a:graphic>
        </p:graphicFrame>
        <p:graphicFrame>
          <p:nvGraphicFramePr>
            <p:cNvPr id="556038" name="Object 6"/>
            <p:cNvGraphicFramePr>
              <a:graphicFrameLocks noChangeAspect="1"/>
            </p:cNvGraphicFramePr>
            <p:nvPr/>
          </p:nvGraphicFramePr>
          <p:xfrm>
            <a:off x="2835" y="709"/>
            <a:ext cx="2107" cy="1078"/>
          </p:xfrm>
          <a:graphic>
            <a:graphicData uri="http://schemas.openxmlformats.org/presentationml/2006/ole">
              <mc:AlternateContent xmlns:mc="http://schemas.openxmlformats.org/markup-compatibility/2006">
                <mc:Choice xmlns:v="urn:schemas-microsoft-com:vml" Requires="v">
                  <p:oleObj name="位图图像" r:id="rId4" imgW="2657846" imgH="1352381" progId="Paint.Picture">
                    <p:embed/>
                  </p:oleObj>
                </mc:Choice>
                <mc:Fallback>
                  <p:oleObj name="位图图像" r:id="rId4" imgW="2657846" imgH="1352381"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 y="709"/>
                          <a:ext cx="2107" cy="1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rPr>
              <a:t>例</a:t>
            </a:r>
            <a:endParaRPr lang="zh-CN" altLang="en-US" dirty="0"/>
          </a:p>
        </p:txBody>
      </p:sp>
      <p:sp>
        <p:nvSpPr>
          <p:cNvPr id="3" name="内容占位符 2"/>
          <p:cNvSpPr>
            <a:spLocks noGrp="1"/>
          </p:cNvSpPr>
          <p:nvPr>
            <p:ph sz="quarter" idx="1"/>
          </p:nvPr>
        </p:nvSpPr>
        <p:spPr/>
        <p:txBody>
          <a:bodyPr/>
          <a:lstStyle/>
          <a:p>
            <a:r>
              <a:rPr lang="zh-CN" altLang="en-US" dirty="0"/>
              <a:t>第一个图是欧拉图；</a:t>
            </a:r>
          </a:p>
          <a:p>
            <a:r>
              <a:rPr lang="zh-CN" altLang="en-US" dirty="0"/>
              <a:t>第二个图不是欧拉图，但存在欧拉通路；</a:t>
            </a:r>
          </a:p>
          <a:p>
            <a:r>
              <a:rPr lang="zh-CN" altLang="en-US" dirty="0"/>
              <a:t>第三个图既不是欧拉图，也不存在欧拉通路。</a:t>
            </a:r>
          </a:p>
          <a:p>
            <a:endParaRPr lang="zh-CN" altLang="en-US" dirty="0"/>
          </a:p>
        </p:txBody>
      </p:sp>
      <p:pic>
        <p:nvPicPr>
          <p:cNvPr id="4" name="Picture 4" descr="45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3432" y="3212976"/>
            <a:ext cx="5502117" cy="25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2758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r>
              <a:rPr lang="zh-CN" altLang="en-US"/>
              <a:t>应用与推广</a:t>
            </a:r>
          </a:p>
        </p:txBody>
      </p:sp>
      <p:sp>
        <p:nvSpPr>
          <p:cNvPr id="629763" name="Rectangle 3"/>
          <p:cNvSpPr>
            <a:spLocks noGrp="1" noChangeArrowheads="1"/>
          </p:cNvSpPr>
          <p:nvPr>
            <p:ph sz="quarter" idx="1"/>
          </p:nvPr>
        </p:nvSpPr>
        <p:spPr/>
        <p:txBody>
          <a:bodyPr/>
          <a:lstStyle/>
          <a:p>
            <a:r>
              <a:rPr lang="zh-CN" altLang="en-US" dirty="0"/>
              <a:t>一笔画问题；</a:t>
            </a:r>
          </a:p>
          <a:p>
            <a:r>
              <a:rPr lang="zh-CN" altLang="en-US" dirty="0"/>
              <a:t>如果奇度顶点个数为2</a:t>
            </a:r>
            <a:r>
              <a:rPr lang="en-US" altLang="zh-CN" dirty="0"/>
              <a:t>K</a:t>
            </a:r>
            <a:r>
              <a:rPr lang="zh-CN" altLang="en-US" dirty="0"/>
              <a:t>个，此问题是</a:t>
            </a:r>
            <a:r>
              <a:rPr lang="en-US" altLang="zh-CN" dirty="0"/>
              <a:t>K</a:t>
            </a:r>
            <a:r>
              <a:rPr lang="zh-CN" altLang="en-US" dirty="0"/>
              <a:t>笔画问题。</a:t>
            </a:r>
            <a:endParaRPr lang="en-US" altLang="zh-CN" dirty="0"/>
          </a:p>
          <a:p>
            <a:r>
              <a:rPr lang="zh-TW" altLang="zh-CN" dirty="0"/>
              <a:t>证明 ：将这</a:t>
            </a:r>
            <a:r>
              <a:rPr lang="zh-CN" altLang="zh-CN" dirty="0"/>
              <a:t>2k</a:t>
            </a:r>
            <a:r>
              <a:rPr lang="zh-TW" altLang="zh-CN" dirty="0"/>
              <a:t>个奇顶点分成</a:t>
            </a:r>
            <a:r>
              <a:rPr lang="zh-CN" altLang="zh-CN" dirty="0"/>
              <a:t>k</a:t>
            </a:r>
            <a:r>
              <a:rPr lang="zh-TW" altLang="zh-CN" dirty="0"/>
              <a:t>对后分别连起则得到一个</a:t>
            </a:r>
            <a:r>
              <a:rPr lang="zh-CN" altLang="en-US" dirty="0"/>
              <a:t>无奇</a:t>
            </a:r>
            <a:r>
              <a:rPr lang="zh-TW" altLang="zh-CN" dirty="0"/>
              <a:t>顶点的有</a:t>
            </a:r>
            <a:r>
              <a:rPr lang="zh-CN" altLang="en-US" dirty="0"/>
              <a:t>限</a:t>
            </a:r>
            <a:r>
              <a:rPr lang="zh-TW" altLang="zh-CN" dirty="0"/>
              <a:t>连通图。</a:t>
            </a:r>
            <a:r>
              <a:rPr lang="zh-CN" altLang="en-US" dirty="0"/>
              <a:t>由前面定理可知</a:t>
            </a:r>
            <a:r>
              <a:rPr lang="zh-TW" altLang="zh-CN" dirty="0"/>
              <a:t>这个</a:t>
            </a:r>
            <a:r>
              <a:rPr lang="zh-CN" altLang="en-US" dirty="0"/>
              <a:t>图是一个欧拉回路，因</a:t>
            </a:r>
            <a:r>
              <a:rPr lang="zh-TW" altLang="zh-CN" dirty="0"/>
              <a:t>此去掉新</a:t>
            </a:r>
            <a:r>
              <a:rPr lang="zh-CN" altLang="en-US" dirty="0"/>
              <a:t>加的</a:t>
            </a:r>
            <a:r>
              <a:rPr lang="zh-TW" altLang="zh-CN" dirty="0"/>
              <a:t>边后</a:t>
            </a:r>
            <a:r>
              <a:rPr lang="en-US" altLang="zh-TW" dirty="0"/>
              <a:t>,</a:t>
            </a:r>
            <a:r>
              <a:rPr lang="zh-CN" altLang="en-US" dirty="0"/>
              <a:t>该欧拉回路</a:t>
            </a:r>
            <a:r>
              <a:rPr lang="zh-TW" altLang="zh-CN" dirty="0"/>
              <a:t>至多</a:t>
            </a:r>
            <a:r>
              <a:rPr lang="zh-CN" altLang="en-US" dirty="0"/>
              <a:t>被拆成</a:t>
            </a:r>
            <a:r>
              <a:rPr lang="zh-CN" altLang="zh-CN" dirty="0"/>
              <a:t>k</a:t>
            </a:r>
            <a:r>
              <a:rPr lang="zh-TW" altLang="zh-CN" dirty="0"/>
              <a:t>条链，因此必然</a:t>
            </a:r>
            <a:r>
              <a:rPr lang="zh-CN" altLang="en-US" dirty="0"/>
              <a:t>可</a:t>
            </a:r>
            <a:r>
              <a:rPr lang="zh-TW" altLang="zh-CN" dirty="0"/>
              <a:t>以</a:t>
            </a:r>
            <a:r>
              <a:rPr lang="zh-CN" altLang="en-US" dirty="0"/>
              <a:t>用</a:t>
            </a:r>
            <a:r>
              <a:rPr lang="zh-CN" altLang="zh-CN" dirty="0"/>
              <a:t>k </a:t>
            </a:r>
            <a:r>
              <a:rPr lang="zh-TW" altLang="zh-CN" dirty="0"/>
              <a:t>笔</a:t>
            </a:r>
            <a:r>
              <a:rPr lang="zh-CN" altLang="en-US" dirty="0"/>
              <a:t>画</a:t>
            </a:r>
            <a:r>
              <a:rPr lang="zh-TW" altLang="zh-CN" dirty="0"/>
              <a:t>成</a:t>
            </a:r>
            <a:r>
              <a:rPr lang="zh-CN" altLang="en-US" dirty="0"/>
              <a:t>。</a:t>
            </a:r>
            <a:r>
              <a:rPr lang="zh-TW" altLang="zh-CN" dirty="0"/>
              <a:t>但是假设全图</a:t>
            </a:r>
            <a:r>
              <a:rPr lang="zh-CN" altLang="en-US" dirty="0"/>
              <a:t>可</a:t>
            </a:r>
            <a:r>
              <a:rPr lang="zh-TW" altLang="zh-CN" dirty="0"/>
              <a:t>以分为</a:t>
            </a:r>
            <a:r>
              <a:rPr lang="zh-CN" altLang="zh-CN" dirty="0"/>
              <a:t>q</a:t>
            </a:r>
            <a:r>
              <a:rPr lang="zh-TW" altLang="zh-CN" dirty="0"/>
              <a:t>条链，则由</a:t>
            </a:r>
            <a:r>
              <a:rPr lang="zh-CN" altLang="en-US" dirty="0"/>
              <a:t>前面</a:t>
            </a:r>
            <a:r>
              <a:rPr lang="zh-TW" altLang="zh-CN" dirty="0"/>
              <a:t>定理知</a:t>
            </a:r>
            <a:r>
              <a:rPr lang="zh-TW" altLang="zh-CN" dirty="0">
                <a:solidFill>
                  <a:srgbClr val="FF0000"/>
                </a:solidFill>
              </a:rPr>
              <a:t>每条链中只有两个奇顶点</a:t>
            </a:r>
            <a:r>
              <a:rPr lang="zh-TW" altLang="zh-CN" dirty="0"/>
              <a:t>，因此必定要</a:t>
            </a:r>
            <a:r>
              <a:rPr lang="en-US" altLang="zh-CN" dirty="0"/>
              <a:t>k</a:t>
            </a:r>
            <a:r>
              <a:rPr lang="zh-TW" altLang="zh-CN" dirty="0"/>
              <a:t>笔画成。</a:t>
            </a:r>
            <a:endParaRPr lang="zh-CN"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p:txBody>
          <a:bodyPr/>
          <a:lstStyle/>
          <a:p>
            <a:r>
              <a:rPr lang="zh-CN" altLang="en-US" dirty="0">
                <a:solidFill>
                  <a:srgbClr val="000000"/>
                </a:solidFill>
                <a:ea typeface="_GB2312"/>
                <a:cs typeface="_GB2312"/>
              </a:rPr>
              <a:t>求欧拉图中欧拉回路的算法</a:t>
            </a:r>
          </a:p>
        </p:txBody>
      </p:sp>
      <p:sp>
        <p:nvSpPr>
          <p:cNvPr id="638979" name="Rectangle 3"/>
          <p:cNvSpPr>
            <a:spLocks noGrp="1" noChangeArrowheads="1"/>
          </p:cNvSpPr>
          <p:nvPr>
            <p:ph sz="quarter" idx="1"/>
          </p:nvPr>
        </p:nvSpPr>
        <p:spPr/>
        <p:txBody>
          <a:bodyPr/>
          <a:lstStyle/>
          <a:p>
            <a:r>
              <a:rPr lang="zh-CN" altLang="en-US" sz="2800"/>
              <a:t>1．</a:t>
            </a:r>
            <a:r>
              <a:rPr lang="en-US" altLang="zh-CN" sz="2800"/>
              <a:t>Fleury</a:t>
            </a:r>
            <a:r>
              <a:rPr lang="zh-CN" altLang="en-US" sz="2800"/>
              <a:t>算法，能不走桥就不走桥：</a:t>
            </a:r>
          </a:p>
          <a:p>
            <a:pPr lvl="1"/>
            <a:r>
              <a:rPr lang="zh-CN" altLang="en-US" sz="2500"/>
              <a:t>（1）任取</a:t>
            </a:r>
            <a:r>
              <a:rPr lang="en-US" altLang="zh-CN" sz="2500"/>
              <a:t>v</a:t>
            </a:r>
            <a:r>
              <a:rPr lang="en-US" altLang="zh-CN" sz="2500" baseline="-30000"/>
              <a:t>0</a:t>
            </a:r>
            <a:r>
              <a:rPr lang="en-US" altLang="zh-CN" sz="2500"/>
              <a:t>∈V(G)，</a:t>
            </a:r>
            <a:r>
              <a:rPr lang="zh-CN" altLang="en-US" sz="2500"/>
              <a:t>令</a:t>
            </a:r>
            <a:r>
              <a:rPr lang="en-US" altLang="zh-CN" sz="2500"/>
              <a:t>P</a:t>
            </a:r>
            <a:r>
              <a:rPr lang="en-US" altLang="zh-CN" sz="2500" baseline="-30000"/>
              <a:t>0</a:t>
            </a:r>
            <a:r>
              <a:rPr lang="en-US" altLang="zh-CN" sz="2500"/>
              <a:t>=v</a:t>
            </a:r>
            <a:r>
              <a:rPr lang="en-US" altLang="zh-CN" sz="2500" baseline="-30000"/>
              <a:t>0</a:t>
            </a:r>
            <a:r>
              <a:rPr lang="en-US" altLang="zh-CN" sz="2500"/>
              <a:t>.</a:t>
            </a:r>
          </a:p>
          <a:p>
            <a:pPr lvl="1"/>
            <a:r>
              <a:rPr lang="en-US" altLang="zh-CN" sz="2500"/>
              <a:t>（2）</a:t>
            </a:r>
            <a:r>
              <a:rPr lang="zh-CN" altLang="en-US" sz="2500"/>
              <a:t>设</a:t>
            </a:r>
            <a:r>
              <a:rPr lang="en-US" altLang="zh-CN" sz="2500"/>
              <a:t>Pi=v</a:t>
            </a:r>
            <a:r>
              <a:rPr lang="en-US" altLang="zh-CN" sz="2500" baseline="-30000"/>
              <a:t>0</a:t>
            </a:r>
            <a:r>
              <a:rPr lang="en-US" altLang="zh-CN" sz="2500"/>
              <a:t>e</a:t>
            </a:r>
            <a:r>
              <a:rPr lang="en-US" altLang="zh-CN" sz="2500" baseline="-30000"/>
              <a:t>1</a:t>
            </a:r>
            <a:r>
              <a:rPr lang="en-US" altLang="zh-CN" sz="2500"/>
              <a:t>v</a:t>
            </a:r>
            <a:r>
              <a:rPr lang="en-US" altLang="zh-CN" sz="2500" baseline="-30000"/>
              <a:t>1</a:t>
            </a:r>
            <a:r>
              <a:rPr lang="en-US" altLang="zh-CN" sz="2500"/>
              <a:t>e</a:t>
            </a:r>
            <a:r>
              <a:rPr lang="en-US" altLang="zh-CN" sz="2500" baseline="-30000"/>
              <a:t>2</a:t>
            </a:r>
            <a:r>
              <a:rPr lang="en-US" altLang="zh-CN" sz="2500"/>
              <a:t>…e</a:t>
            </a:r>
            <a:r>
              <a:rPr lang="en-US" altLang="zh-CN" sz="2500" baseline="-30000"/>
              <a:t>i</a:t>
            </a:r>
            <a:r>
              <a:rPr lang="en-US" altLang="zh-CN" sz="2500"/>
              <a:t>v</a:t>
            </a:r>
            <a:r>
              <a:rPr lang="en-US" altLang="zh-CN" sz="2500" baseline="-30000"/>
              <a:t>i</a:t>
            </a:r>
            <a:r>
              <a:rPr lang="zh-CN" altLang="en-US" sz="2500"/>
              <a:t>已经行遍，按下面方法来从</a:t>
            </a:r>
            <a:r>
              <a:rPr lang="en-US" altLang="zh-CN" sz="2500"/>
              <a:t>E(G)-{e</a:t>
            </a:r>
            <a:r>
              <a:rPr lang="en-US" altLang="zh-CN" sz="2500" baseline="-30000"/>
              <a:t>1</a:t>
            </a:r>
            <a:r>
              <a:rPr lang="en-US" altLang="zh-CN" sz="2500"/>
              <a:t>,e</a:t>
            </a:r>
            <a:r>
              <a:rPr lang="en-US" altLang="zh-CN" sz="2500" baseline="-30000"/>
              <a:t>2</a:t>
            </a:r>
            <a:r>
              <a:rPr lang="en-US" altLang="zh-CN" sz="2500"/>
              <a:t>,…,e</a:t>
            </a:r>
            <a:r>
              <a:rPr lang="en-US" altLang="zh-CN" sz="2500" baseline="-30000"/>
              <a:t>i</a:t>
            </a:r>
            <a:r>
              <a:rPr lang="en-US" altLang="zh-CN" sz="2500"/>
              <a:t>}</a:t>
            </a:r>
            <a:r>
              <a:rPr lang="zh-CN" altLang="en-US" sz="2500"/>
              <a:t>中选取</a:t>
            </a:r>
            <a:r>
              <a:rPr lang="en-US" altLang="zh-CN" sz="2500"/>
              <a:t>e</a:t>
            </a:r>
            <a:r>
              <a:rPr lang="en-US" altLang="zh-CN" sz="2500" baseline="-30000"/>
              <a:t>i+1</a:t>
            </a:r>
            <a:r>
              <a:rPr lang="en-US" altLang="zh-CN" sz="2500"/>
              <a:t>：</a:t>
            </a:r>
            <a:br>
              <a:rPr lang="en-US" altLang="zh-CN" sz="2500"/>
            </a:br>
            <a:r>
              <a:rPr lang="en-US" altLang="zh-CN" sz="2500"/>
              <a:t>（a）e</a:t>
            </a:r>
            <a:r>
              <a:rPr lang="en-US" altLang="zh-CN" sz="2500" baseline="-30000"/>
              <a:t>i+1</a:t>
            </a:r>
            <a:r>
              <a:rPr lang="zh-CN" altLang="en-US" sz="2500"/>
              <a:t>与</a:t>
            </a:r>
            <a:r>
              <a:rPr lang="en-US" altLang="zh-CN" sz="2500"/>
              <a:t>v</a:t>
            </a:r>
            <a:r>
              <a:rPr lang="en-US" altLang="zh-CN" sz="2500" baseline="-30000"/>
              <a:t>i</a:t>
            </a:r>
            <a:r>
              <a:rPr lang="zh-CN" altLang="en-US" sz="2500"/>
              <a:t>相关联；</a:t>
            </a:r>
            <a:br>
              <a:rPr lang="zh-CN" altLang="en-US" sz="2500"/>
            </a:br>
            <a:r>
              <a:rPr lang="zh-CN" altLang="en-US" sz="2500"/>
              <a:t>（</a:t>
            </a:r>
            <a:r>
              <a:rPr lang="en-US" altLang="zh-CN" sz="2500"/>
              <a:t>b）</a:t>
            </a:r>
            <a:r>
              <a:rPr lang="zh-CN" altLang="en-US" sz="2500"/>
              <a:t>除非无别的边可供行遍，否则</a:t>
            </a:r>
            <a:r>
              <a:rPr lang="en-US" altLang="zh-CN" sz="2500"/>
              <a:t>e</a:t>
            </a:r>
            <a:r>
              <a:rPr lang="en-US" altLang="zh-CN" sz="2500" baseline="-30000"/>
              <a:t>i+1</a:t>
            </a:r>
            <a:r>
              <a:rPr lang="zh-CN" altLang="en-US" sz="2500"/>
              <a:t>不应该为</a:t>
            </a:r>
            <a:r>
              <a:rPr lang="en-US" altLang="zh-CN" sz="2500"/>
              <a:t>G</a:t>
            </a:r>
            <a:r>
              <a:rPr lang="en-US" altLang="zh-CN" sz="2500" baseline="-30000"/>
              <a:t>i</a:t>
            </a:r>
            <a:r>
              <a:rPr lang="en-US" altLang="zh-CN" sz="2500"/>
              <a:t>=G-{e</a:t>
            </a:r>
            <a:r>
              <a:rPr lang="en-US" altLang="zh-CN" sz="2500" baseline="-30000"/>
              <a:t>1</a:t>
            </a:r>
            <a:r>
              <a:rPr lang="en-US" altLang="zh-CN" sz="2500"/>
              <a:t>,e</a:t>
            </a:r>
            <a:r>
              <a:rPr lang="en-US" altLang="zh-CN" sz="2500" baseline="-30000"/>
              <a:t>2</a:t>
            </a:r>
            <a:r>
              <a:rPr lang="en-US" altLang="zh-CN" sz="2500"/>
              <a:t>,…,e</a:t>
            </a:r>
            <a:r>
              <a:rPr lang="en-US" altLang="zh-CN" sz="2500" baseline="-30000"/>
              <a:t>i</a:t>
            </a:r>
            <a:r>
              <a:rPr lang="en-US" altLang="zh-CN" sz="2500"/>
              <a:t>}</a:t>
            </a:r>
            <a:r>
              <a:rPr lang="zh-CN" altLang="en-US" sz="2500"/>
              <a:t>中的桥。</a:t>
            </a:r>
          </a:p>
          <a:p>
            <a:pPr lvl="1"/>
            <a:r>
              <a:rPr lang="zh-CN" altLang="en-US" sz="2500"/>
              <a:t>（3）当（2）不能再进行时，算法停止。 </a:t>
            </a:r>
          </a:p>
          <a:p>
            <a:r>
              <a:rPr lang="zh-CN" altLang="en-US" sz="2800"/>
              <a:t>可以证明，当算法停止时所得简单回路</a:t>
            </a:r>
            <a:r>
              <a:rPr lang="en-US" altLang="zh-CN" sz="2800"/>
              <a:t>P</a:t>
            </a:r>
            <a:r>
              <a:rPr lang="en-US" altLang="zh-CN" sz="2800" baseline="-30000"/>
              <a:t>m</a:t>
            </a:r>
            <a:r>
              <a:rPr lang="en-US" altLang="zh-CN" sz="2800"/>
              <a:t>=v</a:t>
            </a:r>
            <a:r>
              <a:rPr lang="en-US" altLang="zh-CN" sz="2800" baseline="-30000"/>
              <a:t>0</a:t>
            </a:r>
            <a:r>
              <a:rPr lang="en-US" altLang="zh-CN" sz="2800"/>
              <a:t>e</a:t>
            </a:r>
            <a:r>
              <a:rPr lang="en-US" altLang="zh-CN" sz="2800" baseline="-30000"/>
              <a:t>1</a:t>
            </a:r>
            <a:r>
              <a:rPr lang="en-US" altLang="zh-CN" sz="2800"/>
              <a:t>v</a:t>
            </a:r>
            <a:r>
              <a:rPr lang="en-US" altLang="zh-CN" sz="2800" baseline="-30000"/>
              <a:t>1</a:t>
            </a:r>
            <a:r>
              <a:rPr lang="en-US" altLang="zh-CN" sz="2800"/>
              <a:t>e</a:t>
            </a:r>
            <a:r>
              <a:rPr lang="en-US" altLang="zh-CN" sz="2800" baseline="-30000"/>
              <a:t>2</a:t>
            </a:r>
            <a:r>
              <a:rPr lang="en-US" altLang="zh-CN" sz="2800"/>
              <a:t>…e</a:t>
            </a:r>
            <a:r>
              <a:rPr lang="en-US" altLang="zh-CN" sz="2800" baseline="-30000"/>
              <a:t>m</a:t>
            </a:r>
            <a:r>
              <a:rPr lang="en-US" altLang="zh-CN" sz="2800"/>
              <a:t>v</a:t>
            </a:r>
            <a:r>
              <a:rPr lang="en-US" altLang="zh-CN" sz="2800" baseline="-30000"/>
              <a:t>m</a:t>
            </a:r>
            <a:r>
              <a:rPr lang="en-US" altLang="zh-CN" sz="2800"/>
              <a:t>(v</a:t>
            </a:r>
            <a:r>
              <a:rPr lang="en-US" altLang="zh-CN" sz="2800" baseline="-30000"/>
              <a:t>m</a:t>
            </a:r>
            <a:r>
              <a:rPr lang="en-US" altLang="zh-CN" sz="2800"/>
              <a:t>=v</a:t>
            </a:r>
            <a:r>
              <a:rPr lang="en-US" altLang="zh-CN" sz="2800" baseline="-30000"/>
              <a:t>0</a:t>
            </a:r>
            <a:r>
              <a:rPr lang="en-US" altLang="zh-CN" sz="2800"/>
              <a:t>)</a:t>
            </a:r>
            <a:r>
              <a:rPr lang="zh-CN" altLang="en-US" sz="2800"/>
              <a:t>为</a:t>
            </a:r>
            <a:r>
              <a:rPr lang="en-US" altLang="zh-CN" sz="2800"/>
              <a:t>G</a:t>
            </a:r>
            <a:r>
              <a:rPr lang="zh-CN" altLang="en-US" sz="2800"/>
              <a:t>中一条欧拉回路。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0035" name="Rectangle 3"/>
          <p:cNvSpPr>
            <a:spLocks noGrp="1" noChangeArrowheads="1"/>
          </p:cNvSpPr>
          <p:nvPr>
            <p:ph type="title"/>
          </p:nvPr>
        </p:nvSpPr>
        <p:spPr/>
        <p:txBody>
          <a:bodyPr/>
          <a:lstStyle/>
          <a:p>
            <a:r>
              <a:rPr lang="zh-CN" altLang="en-US"/>
              <a:t>本章内容</a:t>
            </a:r>
          </a:p>
        </p:txBody>
      </p:sp>
      <p:sp>
        <p:nvSpPr>
          <p:cNvPr id="300037" name="Rectangle 5"/>
          <p:cNvSpPr>
            <a:spLocks noGrp="1" noChangeArrowheads="1"/>
          </p:cNvSpPr>
          <p:nvPr>
            <p:ph sz="quarter" idx="1"/>
          </p:nvPr>
        </p:nvSpPr>
        <p:spPr/>
        <p:txBody>
          <a:bodyPr/>
          <a:lstStyle/>
          <a:p>
            <a:r>
              <a:rPr lang="zh-CN" altLang="en-US"/>
              <a:t>欧拉图</a:t>
            </a:r>
          </a:p>
          <a:p>
            <a:r>
              <a:rPr lang="zh-CN" altLang="en-US"/>
              <a:t>哈密顿图</a:t>
            </a:r>
          </a:p>
          <a:p>
            <a:r>
              <a:rPr lang="zh-CN" altLang="en-US"/>
              <a:t>带权图与货郎担问题</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a:latin typeface="Times New Roman" panose="02020603050405020304" pitchFamily="18" charset="0"/>
                <a:cs typeface="Times New Roman" panose="02020603050405020304" pitchFamily="18" charset="0"/>
              </a:rPr>
              <a:t>Fleury</a:t>
            </a:r>
            <a:r>
              <a:rPr lang="zh-CN" altLang="en-US">
                <a:latin typeface="Times New Roman" panose="02020603050405020304" pitchFamily="18" charset="0"/>
                <a:cs typeface="Times New Roman" panose="02020603050405020304" pitchFamily="18" charset="0"/>
              </a:rPr>
              <a:t>算法的证明</a:t>
            </a:r>
          </a:p>
        </p:txBody>
      </p:sp>
      <p:sp>
        <p:nvSpPr>
          <p:cNvPr id="16387" name="Rectangle 3"/>
          <p:cNvSpPr>
            <a:spLocks noGrp="1" noChangeArrowheads="1"/>
          </p:cNvSpPr>
          <p:nvPr>
            <p:ph sz="quarter" idx="1"/>
          </p:nvPr>
        </p:nvSpPr>
        <p:spPr/>
        <p:txBody>
          <a:bodyPr/>
          <a:lstStyle/>
          <a:p>
            <a:pPr eaLnBrk="1" hangingPunct="1">
              <a:lnSpc>
                <a:spcPct val="120000"/>
              </a:lnSpc>
            </a:pPr>
            <a:r>
              <a:rPr lang="zh-CN" altLang="en-US" sz="2400">
                <a:latin typeface="Times New Roman" panose="02020603050405020304" pitchFamily="18" charset="0"/>
                <a:cs typeface="Times New Roman" panose="02020603050405020304" pitchFamily="18" charset="0"/>
              </a:rPr>
              <a:t>算法的终止性显然。</a:t>
            </a:r>
          </a:p>
          <a:p>
            <a:pPr eaLnBrk="1" hangingPunct="1">
              <a:lnSpc>
                <a:spcPct val="120000"/>
              </a:lnSpc>
            </a:pPr>
            <a:r>
              <a:rPr lang="zh-CN" altLang="en-US" sz="2400">
                <a:latin typeface="Times New Roman" panose="02020603050405020304" pitchFamily="18" charset="0"/>
                <a:cs typeface="Times New Roman" panose="02020603050405020304" pitchFamily="18" charset="0"/>
              </a:rPr>
              <a:t>设算法终止时，</a:t>
            </a:r>
            <a:r>
              <a:rPr lang="en-US" altLang="zh-CN" sz="2400" i="1">
                <a:latin typeface="Times New Roman" panose="02020603050405020304" pitchFamily="18" charset="0"/>
                <a:cs typeface="Times New Roman" panose="02020603050405020304" pitchFamily="18" charset="0"/>
              </a:rPr>
              <a:t>P</a:t>
            </a:r>
            <a:r>
              <a:rPr lang="en-US" altLang="zh-CN" sz="2400" baseline="-30000">
                <a:latin typeface="Times New Roman" panose="02020603050405020304" pitchFamily="18" charset="0"/>
                <a:cs typeface="Times New Roman" panose="02020603050405020304" pitchFamily="18" charset="0"/>
              </a:rPr>
              <a:t>m</a:t>
            </a:r>
            <a:r>
              <a:rPr lang="en-US" altLang="zh-CN" sz="2400">
                <a:latin typeface="Times New Roman" panose="02020603050405020304" pitchFamily="18" charset="0"/>
                <a:cs typeface="Times New Roman" panose="02020603050405020304" pitchFamily="18" charset="0"/>
              </a:rPr>
              <a:t>=</a:t>
            </a:r>
            <a:r>
              <a:rPr lang="en-US" altLang="zh-CN" sz="2400">
                <a:solidFill>
                  <a:srgbClr val="000000"/>
                </a:solidFill>
                <a:latin typeface="Times New Roman" panose="02020603050405020304" pitchFamily="18" charset="0"/>
                <a:cs typeface="Times New Roman" panose="02020603050405020304" pitchFamily="18" charset="0"/>
              </a:rPr>
              <a:t> v</a:t>
            </a:r>
            <a:r>
              <a:rPr lang="en-US" altLang="zh-CN" sz="2400" baseline="-25000">
                <a:solidFill>
                  <a:srgbClr val="000000"/>
                </a:solidFill>
                <a:latin typeface="Times New Roman" panose="02020603050405020304" pitchFamily="18" charset="0"/>
                <a:cs typeface="Times New Roman" panose="02020603050405020304" pitchFamily="18" charset="0"/>
              </a:rPr>
              <a:t>0</a:t>
            </a:r>
            <a:r>
              <a:rPr lang="en-US" altLang="zh-CN" sz="2400">
                <a:solidFill>
                  <a:srgbClr val="000000"/>
                </a:solidFill>
                <a:latin typeface="Times New Roman" panose="02020603050405020304" pitchFamily="18" charset="0"/>
                <a:cs typeface="Times New Roman" panose="02020603050405020304" pitchFamily="18" charset="0"/>
              </a:rPr>
              <a:t>e</a:t>
            </a:r>
            <a:r>
              <a:rPr lang="en-US" altLang="zh-CN" sz="2400" baseline="-25000">
                <a:solidFill>
                  <a:srgbClr val="000000"/>
                </a:solidFill>
                <a:latin typeface="Times New Roman" panose="02020603050405020304" pitchFamily="18" charset="0"/>
                <a:cs typeface="Times New Roman" panose="02020603050405020304" pitchFamily="18" charset="0"/>
              </a:rPr>
              <a:t>1</a:t>
            </a:r>
            <a:r>
              <a:rPr lang="en-US" altLang="zh-CN" sz="2400">
                <a:solidFill>
                  <a:srgbClr val="000000"/>
                </a:solidFill>
                <a:latin typeface="Times New Roman" panose="02020603050405020304" pitchFamily="18" charset="0"/>
                <a:cs typeface="Times New Roman" panose="02020603050405020304" pitchFamily="18" charset="0"/>
              </a:rPr>
              <a:t>v</a:t>
            </a:r>
            <a:r>
              <a:rPr lang="en-US" altLang="zh-CN" sz="2400" baseline="-25000">
                <a:solidFill>
                  <a:srgbClr val="000000"/>
                </a:solidFill>
                <a:latin typeface="Times New Roman" panose="02020603050405020304" pitchFamily="18" charset="0"/>
                <a:cs typeface="Times New Roman" panose="02020603050405020304" pitchFamily="18" charset="0"/>
              </a:rPr>
              <a:t>1</a:t>
            </a:r>
            <a:r>
              <a:rPr lang="en-US" altLang="zh-CN" sz="2400">
                <a:solidFill>
                  <a:srgbClr val="000000"/>
                </a:solidFill>
                <a:latin typeface="Times New Roman" panose="02020603050405020304" pitchFamily="18" charset="0"/>
                <a:cs typeface="Times New Roman" panose="02020603050405020304" pitchFamily="18" charset="0"/>
              </a:rPr>
              <a:t>e</a:t>
            </a:r>
            <a:r>
              <a:rPr lang="en-US" altLang="zh-CN" sz="2400" baseline="-25000">
                <a:solidFill>
                  <a:srgbClr val="000000"/>
                </a:solidFill>
                <a:latin typeface="Times New Roman" panose="02020603050405020304" pitchFamily="18" charset="0"/>
                <a:cs typeface="Times New Roman" panose="02020603050405020304" pitchFamily="18" charset="0"/>
              </a:rPr>
              <a:t>2</a:t>
            </a:r>
            <a:r>
              <a:rPr lang="en-US" altLang="zh-CN" sz="2400">
                <a:solidFill>
                  <a:srgbClr val="000000"/>
                </a:solidFill>
                <a:latin typeface="Times New Roman" panose="02020603050405020304" pitchFamily="18" charset="0"/>
                <a:cs typeface="Times New Roman" panose="02020603050405020304" pitchFamily="18" charset="0"/>
              </a:rPr>
              <a:t>,…,e</a:t>
            </a:r>
            <a:r>
              <a:rPr lang="en-US" altLang="zh-CN" sz="2400" baseline="-25000">
                <a:solidFill>
                  <a:srgbClr val="000000"/>
                </a:solidFill>
                <a:latin typeface="Times New Roman" panose="02020603050405020304" pitchFamily="18" charset="0"/>
                <a:cs typeface="Times New Roman" panose="02020603050405020304" pitchFamily="18" charset="0"/>
              </a:rPr>
              <a:t>i</a:t>
            </a:r>
            <a:r>
              <a:rPr lang="en-US" altLang="zh-CN" sz="2400">
                <a:solidFill>
                  <a:srgbClr val="000000"/>
                </a:solidFill>
                <a:latin typeface="Times New Roman" panose="02020603050405020304" pitchFamily="18" charset="0"/>
                <a:cs typeface="Times New Roman" panose="02020603050405020304" pitchFamily="18" charset="0"/>
              </a:rPr>
              <a:t>v</a:t>
            </a:r>
            <a:r>
              <a:rPr lang="en-US" altLang="zh-CN" sz="2400" baseline="-25000">
                <a:solidFill>
                  <a:srgbClr val="000000"/>
                </a:solidFill>
                <a:latin typeface="Times New Roman" panose="02020603050405020304" pitchFamily="18" charset="0"/>
                <a:cs typeface="Times New Roman" panose="02020603050405020304" pitchFamily="18" charset="0"/>
              </a:rPr>
              <a:t>i</a:t>
            </a:r>
            <a:r>
              <a:rPr lang="en-US" altLang="zh-CN" sz="2400">
                <a:solidFill>
                  <a:srgbClr val="000000"/>
                </a:solidFill>
                <a:latin typeface="Times New Roman" panose="02020603050405020304" pitchFamily="18" charset="0"/>
                <a:cs typeface="Times New Roman" panose="02020603050405020304" pitchFamily="18" charset="0"/>
              </a:rPr>
              <a:t>e</a:t>
            </a:r>
            <a:r>
              <a:rPr lang="en-US" altLang="zh-CN" sz="2400" baseline="-25000">
                <a:solidFill>
                  <a:srgbClr val="000000"/>
                </a:solidFill>
                <a:latin typeface="Times New Roman" panose="02020603050405020304" pitchFamily="18" charset="0"/>
                <a:cs typeface="Times New Roman" panose="02020603050405020304" pitchFamily="18" charset="0"/>
              </a:rPr>
              <a:t>i+1</a:t>
            </a:r>
            <a:r>
              <a:rPr lang="en-US" altLang="zh-CN" sz="2400">
                <a:solidFill>
                  <a:srgbClr val="000000"/>
                </a:solidFill>
                <a:latin typeface="Times New Roman" panose="02020603050405020304" pitchFamily="18" charset="0"/>
                <a:cs typeface="Times New Roman" panose="02020603050405020304" pitchFamily="18" charset="0"/>
              </a:rPr>
              <a:t>,…,e</a:t>
            </a:r>
            <a:r>
              <a:rPr lang="en-US" altLang="zh-CN" sz="2400" baseline="-25000">
                <a:solidFill>
                  <a:srgbClr val="000000"/>
                </a:solidFill>
                <a:latin typeface="Times New Roman" panose="02020603050405020304" pitchFamily="18" charset="0"/>
                <a:cs typeface="Times New Roman" panose="02020603050405020304" pitchFamily="18" charset="0"/>
              </a:rPr>
              <a:t>m</a:t>
            </a:r>
            <a:r>
              <a:rPr lang="en-US" altLang="zh-CN" sz="2400">
                <a:solidFill>
                  <a:srgbClr val="000000"/>
                </a:solidFill>
                <a:latin typeface="Times New Roman" panose="02020603050405020304" pitchFamily="18" charset="0"/>
                <a:cs typeface="Times New Roman" panose="02020603050405020304" pitchFamily="18" charset="0"/>
              </a:rPr>
              <a:t>v</a:t>
            </a:r>
            <a:r>
              <a:rPr lang="en-US" altLang="zh-CN" sz="2400" baseline="-25000">
                <a:solidFill>
                  <a:srgbClr val="000000"/>
                </a:solidFill>
                <a:latin typeface="Times New Roman" panose="02020603050405020304" pitchFamily="18" charset="0"/>
                <a:cs typeface="Times New Roman" panose="02020603050405020304" pitchFamily="18" charset="0"/>
              </a:rPr>
              <a:t>m</a:t>
            </a:r>
            <a:r>
              <a:rPr lang="en-US" altLang="zh-CN" sz="2400">
                <a:solidFill>
                  <a:srgbClr val="000000"/>
                </a:solidFill>
                <a:latin typeface="Times New Roman" panose="02020603050405020304" pitchFamily="18" charset="0"/>
                <a:cs typeface="Times New Roman" panose="02020603050405020304" pitchFamily="18" charset="0"/>
              </a:rPr>
              <a:t>, </a:t>
            </a:r>
            <a:endParaRPr lang="en-US" altLang="zh-CN" sz="2400">
              <a:latin typeface="Times New Roman" panose="02020603050405020304" pitchFamily="18" charset="0"/>
              <a:cs typeface="Times New Roman" panose="02020603050405020304" pitchFamily="18" charset="0"/>
            </a:endParaRPr>
          </a:p>
          <a:p>
            <a:pPr algn="just" eaLnBrk="1" hangingPunct="1">
              <a:lnSpc>
                <a:spcPct val="120000"/>
              </a:lnSpc>
            </a:pPr>
            <a:r>
              <a:rPr lang="zh-CN" altLang="en-US" sz="2400">
                <a:latin typeface="Times New Roman" panose="02020603050405020304" pitchFamily="18" charset="0"/>
                <a:cs typeface="Times New Roman" panose="02020603050405020304" pitchFamily="18" charset="0"/>
              </a:rPr>
              <a:t>其中诸</a:t>
            </a:r>
            <a:r>
              <a:rPr lang="en-US" altLang="zh-CN" sz="2400">
                <a:latin typeface="Times New Roman" panose="02020603050405020304" pitchFamily="18" charset="0"/>
                <a:cs typeface="Times New Roman" panose="02020603050405020304" pitchFamily="18" charset="0"/>
              </a:rPr>
              <a:t>e</a:t>
            </a:r>
            <a:r>
              <a:rPr lang="en-US" altLang="zh-CN" sz="2400" baseline="-30000">
                <a:latin typeface="Times New Roman" panose="02020603050405020304" pitchFamily="18" charset="0"/>
                <a:cs typeface="Times New Roman" panose="02020603050405020304" pitchFamily="18" charset="0"/>
              </a:rPr>
              <a:t>i</a:t>
            </a:r>
            <a:r>
              <a:rPr lang="zh-CN" altLang="en-US" sz="2400">
                <a:latin typeface="Times New Roman" panose="02020603050405020304" pitchFamily="18" charset="0"/>
                <a:cs typeface="Times New Roman" panose="02020603050405020304" pitchFamily="18" charset="0"/>
              </a:rPr>
              <a:t>互异是显然的。只须证明：</a:t>
            </a:r>
          </a:p>
          <a:p>
            <a:pPr lvl="1" algn="just" eaLnBrk="1" hangingPunct="1">
              <a:lnSpc>
                <a:spcPct val="120000"/>
              </a:lnSpc>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(1) </a:t>
            </a:r>
            <a:r>
              <a:rPr lang="en-US" altLang="zh-CN" sz="2400" i="1">
                <a:latin typeface="Times New Roman" panose="02020603050405020304" pitchFamily="18" charset="0"/>
                <a:cs typeface="Times New Roman" panose="02020603050405020304" pitchFamily="18" charset="0"/>
              </a:rPr>
              <a:t>P</a:t>
            </a:r>
            <a:r>
              <a:rPr lang="en-US" altLang="zh-CN" sz="2400" baseline="-30000">
                <a:latin typeface="Times New Roman" panose="02020603050405020304" pitchFamily="18" charset="0"/>
                <a:cs typeface="Times New Roman" panose="02020603050405020304" pitchFamily="18" charset="0"/>
              </a:rPr>
              <a:t>m</a:t>
            </a:r>
            <a:r>
              <a:rPr lang="zh-CN" altLang="en-US" sz="2400">
                <a:latin typeface="Times New Roman" panose="02020603050405020304" pitchFamily="18" charset="0"/>
                <a:cs typeface="Times New Roman" panose="02020603050405020304" pitchFamily="18" charset="0"/>
              </a:rPr>
              <a:t>是回路，即</a:t>
            </a:r>
            <a:r>
              <a:rPr lang="en-US" altLang="zh-CN" sz="2400">
                <a:latin typeface="Times New Roman" panose="02020603050405020304" pitchFamily="18" charset="0"/>
                <a:cs typeface="Times New Roman" panose="02020603050405020304" pitchFamily="18" charset="0"/>
              </a:rPr>
              <a:t>v</a:t>
            </a:r>
            <a:r>
              <a:rPr lang="en-US" altLang="zh-CN" sz="2400" baseline="-30000">
                <a:latin typeface="Times New Roman" panose="02020603050405020304" pitchFamily="18" charset="0"/>
                <a:cs typeface="Times New Roman" panose="02020603050405020304" pitchFamily="18" charset="0"/>
              </a:rPr>
              <a:t>0</a:t>
            </a:r>
            <a:r>
              <a:rPr lang="en-US" altLang="zh-CN" sz="2400">
                <a:latin typeface="Times New Roman" panose="02020603050405020304" pitchFamily="18" charset="0"/>
                <a:cs typeface="Times New Roman" panose="02020603050405020304" pitchFamily="18" charset="0"/>
              </a:rPr>
              <a:t>=v</a:t>
            </a:r>
            <a:r>
              <a:rPr lang="en-US" altLang="zh-CN" sz="2400" baseline="-30000">
                <a:latin typeface="Times New Roman" panose="02020603050405020304" pitchFamily="18" charset="0"/>
                <a:cs typeface="Times New Roman" panose="02020603050405020304" pitchFamily="18" charset="0"/>
              </a:rPr>
              <a:t>m</a:t>
            </a:r>
            <a:r>
              <a:rPr lang="zh-CN" altLang="en-US" sz="2400">
                <a:latin typeface="Times New Roman" panose="02020603050405020304" pitchFamily="18" charset="0"/>
                <a:cs typeface="Times New Roman" panose="02020603050405020304" pitchFamily="18" charset="0"/>
              </a:rPr>
              <a:t>。</a:t>
            </a:r>
          </a:p>
          <a:p>
            <a:pPr lvl="1" algn="just" eaLnBrk="1" hangingPunct="1">
              <a:lnSpc>
                <a:spcPct val="120000"/>
              </a:lnSpc>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(2) </a:t>
            </a:r>
            <a:r>
              <a:rPr lang="en-US" altLang="zh-CN" sz="2400" i="1">
                <a:latin typeface="Times New Roman" panose="02020603050405020304" pitchFamily="18" charset="0"/>
                <a:cs typeface="Times New Roman" panose="02020603050405020304" pitchFamily="18" charset="0"/>
              </a:rPr>
              <a:t>P</a:t>
            </a:r>
            <a:r>
              <a:rPr lang="en-US" altLang="zh-CN" sz="2400" baseline="-30000">
                <a:latin typeface="Times New Roman" panose="02020603050405020304" pitchFamily="18" charset="0"/>
                <a:cs typeface="Times New Roman" panose="02020603050405020304" pitchFamily="18" charset="0"/>
              </a:rPr>
              <a:t>m</a:t>
            </a:r>
            <a:r>
              <a:rPr lang="zh-CN" altLang="en-US" sz="2400">
                <a:latin typeface="Times New Roman" panose="02020603050405020304" pitchFamily="18" charset="0"/>
                <a:cs typeface="Times New Roman" panose="02020603050405020304" pitchFamily="18" charset="0"/>
              </a:rPr>
              <a:t>包括了</a:t>
            </a:r>
            <a:r>
              <a:rPr lang="en-US" altLang="zh-CN" sz="2400">
                <a:latin typeface="Times New Roman" panose="02020603050405020304" pitchFamily="18" charset="0"/>
                <a:cs typeface="Times New Roman" panose="02020603050405020304" pitchFamily="18" charset="0"/>
              </a:rPr>
              <a:t>G</a:t>
            </a:r>
            <a:r>
              <a:rPr lang="zh-CN" altLang="en-US" sz="2400">
                <a:latin typeface="Times New Roman" panose="02020603050405020304" pitchFamily="18" charset="0"/>
                <a:cs typeface="Times New Roman" panose="02020603050405020304" pitchFamily="18" charset="0"/>
              </a:rPr>
              <a:t>中所有的边。</a:t>
            </a:r>
          </a:p>
          <a:p>
            <a:pPr algn="just" eaLnBrk="1" hangingPunct="1">
              <a:lnSpc>
                <a:spcPct val="120000"/>
              </a:lnSpc>
              <a:spcBef>
                <a:spcPct val="80000"/>
              </a:spcBef>
              <a:buFont typeface="Wingdings" panose="05000000000000000000" pitchFamily="2" charset="2"/>
              <a:buNone/>
            </a:pPr>
            <a:r>
              <a:rPr lang="zh-CN" altLang="en-US" sz="2400">
                <a:latin typeface="Times New Roman" panose="02020603050405020304" pitchFamily="18" charset="0"/>
                <a:cs typeface="Times New Roman" panose="02020603050405020304" pitchFamily="18" charset="0"/>
              </a:rPr>
              <a:t>令</a:t>
            </a:r>
            <a:r>
              <a:rPr lang="en-US" altLang="zh-CN" sz="2400">
                <a:latin typeface="Times New Roman" panose="02020603050405020304" pitchFamily="18" charset="0"/>
                <a:cs typeface="Times New Roman" panose="02020603050405020304" pitchFamily="18" charset="0"/>
              </a:rPr>
              <a:t>G</a:t>
            </a:r>
            <a:r>
              <a:rPr lang="en-US" altLang="zh-CN" sz="2400" baseline="-30000">
                <a:latin typeface="Times New Roman" panose="02020603050405020304" pitchFamily="18" charset="0"/>
                <a:cs typeface="Times New Roman" panose="02020603050405020304" pitchFamily="18" charset="0"/>
              </a:rPr>
              <a:t>i</a:t>
            </a:r>
            <a:r>
              <a:rPr lang="en-US" altLang="zh-CN" sz="2400">
                <a:latin typeface="Times New Roman" panose="02020603050405020304" pitchFamily="18" charset="0"/>
                <a:cs typeface="Times New Roman" panose="02020603050405020304" pitchFamily="18" charset="0"/>
              </a:rPr>
              <a:t>=G-{e</a:t>
            </a:r>
            <a:r>
              <a:rPr lang="en-US" altLang="zh-CN" sz="2400" baseline="-30000">
                <a:latin typeface="Times New Roman" panose="02020603050405020304" pitchFamily="18" charset="0"/>
                <a:cs typeface="Times New Roman" panose="02020603050405020304" pitchFamily="18" charset="0"/>
              </a:rPr>
              <a:t>1</a:t>
            </a:r>
            <a:r>
              <a:rPr lang="en-US" altLang="zh-CN" sz="2400">
                <a:latin typeface="Times New Roman" panose="02020603050405020304" pitchFamily="18" charset="0"/>
                <a:cs typeface="Times New Roman" panose="02020603050405020304" pitchFamily="18" charset="0"/>
              </a:rPr>
              <a:t>,e</a:t>
            </a:r>
            <a:r>
              <a:rPr lang="en-US" altLang="zh-CN" sz="2400" baseline="-30000">
                <a:latin typeface="Times New Roman" panose="02020603050405020304" pitchFamily="18" charset="0"/>
                <a:cs typeface="Times New Roman" panose="02020603050405020304" pitchFamily="18" charset="0"/>
              </a:rPr>
              <a:t>2</a:t>
            </a:r>
            <a:r>
              <a:rPr lang="en-US" altLang="zh-CN" sz="2400">
                <a:latin typeface="Times New Roman" panose="02020603050405020304" pitchFamily="18" charset="0"/>
                <a:cs typeface="Times New Roman" panose="02020603050405020304" pitchFamily="18" charset="0"/>
              </a:rPr>
              <a:t>,…,e</a:t>
            </a:r>
            <a:r>
              <a:rPr lang="en-US" altLang="zh-CN" sz="2400" baseline="-30000">
                <a:latin typeface="Times New Roman" panose="02020603050405020304" pitchFamily="18" charset="0"/>
                <a:cs typeface="Times New Roman" panose="02020603050405020304" pitchFamily="18" charset="0"/>
              </a:rPr>
              <a:t>i</a:t>
            </a:r>
            <a:r>
              <a:rPr lang="en-US" altLang="zh-CN" sz="2400">
                <a:latin typeface="Times New Roman" panose="02020603050405020304" pitchFamily="18" charset="0"/>
                <a:cs typeface="Times New Roman" panose="02020603050405020304" pitchFamily="18" charset="0"/>
              </a:rPr>
              <a:t>}</a:t>
            </a:r>
          </a:p>
          <a:p>
            <a:pPr eaLnBrk="1" hangingPunct="1">
              <a:lnSpc>
                <a:spcPct val="120000"/>
              </a:lnSpc>
              <a:spcBef>
                <a:spcPct val="60000"/>
              </a:spcBef>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(1) (</a:t>
            </a:r>
            <a:r>
              <a:rPr lang="zh-CN" altLang="en-US" sz="2400">
                <a:solidFill>
                  <a:schemeClr val="tx2"/>
                </a:solidFill>
                <a:latin typeface="Times New Roman" panose="02020603050405020304" pitchFamily="18" charset="0"/>
                <a:cs typeface="Times New Roman" panose="02020603050405020304" pitchFamily="18" charset="0"/>
              </a:rPr>
              <a:t>证明是回路</a:t>
            </a:r>
            <a:r>
              <a:rPr lang="en-US" altLang="zh-CN"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假设</a:t>
            </a:r>
            <a:r>
              <a:rPr lang="en-US" altLang="zh-CN" sz="2400">
                <a:latin typeface="Times New Roman" panose="02020603050405020304" pitchFamily="18" charset="0"/>
                <a:cs typeface="Times New Roman" panose="02020603050405020304" pitchFamily="18" charset="0"/>
              </a:rPr>
              <a:t>v</a:t>
            </a:r>
            <a:r>
              <a:rPr lang="en-US" altLang="zh-CN" sz="2400" baseline="-30000">
                <a:latin typeface="Times New Roman" panose="02020603050405020304" pitchFamily="18" charset="0"/>
                <a:cs typeface="Times New Roman" panose="02020603050405020304" pitchFamily="18" charset="0"/>
              </a:rPr>
              <a:t>0</a:t>
            </a:r>
            <a:r>
              <a:rPr lang="en-US" altLang="zh-CN" sz="240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a:latin typeface="Times New Roman" panose="02020603050405020304" pitchFamily="18" charset="0"/>
                <a:cs typeface="Times New Roman" panose="02020603050405020304" pitchFamily="18" charset="0"/>
              </a:rPr>
              <a:t>v</a:t>
            </a:r>
            <a:r>
              <a:rPr lang="en-US" altLang="zh-CN" sz="2400" baseline="-30000">
                <a:latin typeface="Times New Roman" panose="02020603050405020304" pitchFamily="18" charset="0"/>
                <a:cs typeface="Times New Roman" panose="02020603050405020304" pitchFamily="18" charset="0"/>
              </a:rPr>
              <a:t>m</a:t>
            </a:r>
            <a:r>
              <a:rPr lang="zh-CN" altLang="en-US" sz="2400">
                <a:latin typeface="Times New Roman" panose="02020603050405020304" pitchFamily="18" charset="0"/>
                <a:cs typeface="Times New Roman" panose="02020603050405020304" pitchFamily="18" charset="0"/>
              </a:rPr>
              <a:t>。由算法终止条件，在</a:t>
            </a:r>
            <a:r>
              <a:rPr lang="en-US" altLang="zh-CN" sz="2400">
                <a:latin typeface="Times New Roman" panose="02020603050405020304" pitchFamily="18" charset="0"/>
                <a:cs typeface="Times New Roman" panose="02020603050405020304" pitchFamily="18" charset="0"/>
              </a:rPr>
              <a:t>G</a:t>
            </a:r>
            <a:r>
              <a:rPr lang="en-US" altLang="zh-CN" sz="2400" baseline="-30000">
                <a:latin typeface="Times New Roman" panose="02020603050405020304" pitchFamily="18" charset="0"/>
                <a:cs typeface="Times New Roman" panose="02020603050405020304" pitchFamily="18" charset="0"/>
              </a:rPr>
              <a:t>m</a:t>
            </a:r>
            <a:r>
              <a:rPr lang="zh-CN" altLang="en-US" sz="2400">
                <a:latin typeface="Times New Roman" panose="02020603050405020304" pitchFamily="18" charset="0"/>
                <a:cs typeface="Times New Roman" panose="02020603050405020304" pitchFamily="18" charset="0"/>
              </a:rPr>
              <a:t>中已没有边与</a:t>
            </a:r>
            <a:r>
              <a:rPr lang="en-US" altLang="zh-CN" sz="2400">
                <a:latin typeface="Times New Roman" panose="02020603050405020304" pitchFamily="18" charset="0"/>
                <a:cs typeface="Times New Roman" panose="02020603050405020304" pitchFamily="18" charset="0"/>
              </a:rPr>
              <a:t>v</a:t>
            </a:r>
            <a:r>
              <a:rPr lang="en-US" altLang="zh-CN" sz="2400" baseline="-30000">
                <a:latin typeface="Times New Roman" panose="02020603050405020304" pitchFamily="18" charset="0"/>
                <a:cs typeface="Times New Roman" panose="02020603050405020304" pitchFamily="18" charset="0"/>
              </a:rPr>
              <a:t>m</a:t>
            </a:r>
            <a:r>
              <a:rPr lang="zh-CN" altLang="en-US" sz="2400">
                <a:latin typeface="Times New Roman" panose="02020603050405020304" pitchFamily="18" charset="0"/>
                <a:cs typeface="Times New Roman" panose="02020603050405020304" pitchFamily="18" charset="0"/>
              </a:rPr>
              <a:t>相关联。假设除最后一次外，</a:t>
            </a:r>
            <a:r>
              <a:rPr lang="en-US" altLang="zh-CN" sz="2400">
                <a:latin typeface="Times New Roman" panose="02020603050405020304" pitchFamily="18" charset="0"/>
                <a:cs typeface="Times New Roman" panose="02020603050405020304" pitchFamily="18" charset="0"/>
              </a:rPr>
              <a:t>v</a:t>
            </a:r>
            <a:r>
              <a:rPr lang="en-US" altLang="zh-CN" sz="2400" baseline="-30000">
                <a:latin typeface="Times New Roman" panose="02020603050405020304" pitchFamily="18" charset="0"/>
                <a:cs typeface="Times New Roman" panose="02020603050405020304" pitchFamily="18" charset="0"/>
              </a:rPr>
              <a:t>m</a:t>
            </a:r>
            <a:r>
              <a:rPr lang="zh-CN" altLang="en-US" sz="2400">
                <a:latin typeface="Times New Roman" panose="02020603050405020304" pitchFamily="18" charset="0"/>
                <a:cs typeface="Times New Roman" panose="02020603050405020304" pitchFamily="18" charset="0"/>
              </a:rPr>
              <a:t>在</a:t>
            </a:r>
            <a:r>
              <a:rPr lang="en-US" altLang="zh-CN" sz="2400" i="1">
                <a:latin typeface="Times New Roman" panose="02020603050405020304" pitchFamily="18" charset="0"/>
                <a:cs typeface="Times New Roman" panose="02020603050405020304" pitchFamily="18" charset="0"/>
              </a:rPr>
              <a:t>P</a:t>
            </a:r>
            <a:r>
              <a:rPr lang="en-US" altLang="zh-CN" sz="2400" baseline="-30000">
                <a:latin typeface="Times New Roman" panose="02020603050405020304" pitchFamily="18" charset="0"/>
                <a:cs typeface="Times New Roman" panose="02020603050405020304" pitchFamily="18" charset="0"/>
              </a:rPr>
              <a:t>m</a:t>
            </a:r>
            <a:r>
              <a:rPr lang="zh-CN" altLang="en-US" sz="2400">
                <a:latin typeface="Times New Roman" panose="02020603050405020304" pitchFamily="18" charset="0"/>
                <a:cs typeface="Times New Roman" panose="02020603050405020304" pitchFamily="18" charset="0"/>
              </a:rPr>
              <a:t>中出现</a:t>
            </a:r>
            <a:r>
              <a:rPr lang="en-US" altLang="zh-CN" sz="2400" i="1">
                <a:latin typeface="Times New Roman" panose="02020603050405020304" pitchFamily="18" charset="0"/>
                <a:cs typeface="Times New Roman" panose="02020603050405020304" pitchFamily="18" charset="0"/>
              </a:rPr>
              <a:t>k</a:t>
            </a:r>
            <a:r>
              <a:rPr lang="zh-CN" altLang="en-US" sz="2400">
                <a:latin typeface="Times New Roman" panose="02020603050405020304" pitchFamily="18" charset="0"/>
                <a:cs typeface="Times New Roman" panose="02020603050405020304" pitchFamily="18" charset="0"/>
              </a:rPr>
              <a:t>次，则</a:t>
            </a:r>
            <a:r>
              <a:rPr lang="en-US" altLang="zh-CN" sz="2400">
                <a:latin typeface="Times New Roman" panose="02020603050405020304" pitchFamily="18" charset="0"/>
                <a:cs typeface="Times New Roman" panose="02020603050405020304" pitchFamily="18" charset="0"/>
              </a:rPr>
              <a:t>v</a:t>
            </a:r>
            <a:r>
              <a:rPr lang="en-US" altLang="zh-CN" sz="2400" baseline="-30000">
                <a:latin typeface="Times New Roman" panose="02020603050405020304" pitchFamily="18" charset="0"/>
                <a:cs typeface="Times New Roman" panose="02020603050405020304" pitchFamily="18" charset="0"/>
              </a:rPr>
              <a:t>m</a:t>
            </a:r>
            <a:r>
              <a:rPr lang="zh-CN" altLang="en-US" sz="2400">
                <a:latin typeface="Times New Roman" panose="02020603050405020304" pitchFamily="18" charset="0"/>
                <a:cs typeface="Times New Roman" panose="02020603050405020304" pitchFamily="18" charset="0"/>
              </a:rPr>
              <a:t>的度数是</a:t>
            </a:r>
            <a:r>
              <a:rPr lang="en-US" altLang="zh-CN" sz="2400">
                <a:latin typeface="Times New Roman" panose="02020603050405020304" pitchFamily="18" charset="0"/>
                <a:cs typeface="Times New Roman" panose="02020603050405020304" pitchFamily="18" charset="0"/>
              </a:rPr>
              <a:t>2</a:t>
            </a:r>
            <a:r>
              <a:rPr lang="en-US" altLang="zh-CN" sz="2400" i="1">
                <a:latin typeface="Times New Roman" panose="02020603050405020304" pitchFamily="18" charset="0"/>
                <a:cs typeface="Times New Roman" panose="02020603050405020304" pitchFamily="18" charset="0"/>
              </a:rPr>
              <a:t>k</a:t>
            </a:r>
            <a:r>
              <a:rPr lang="en-US" altLang="zh-CN" sz="2400">
                <a:latin typeface="Times New Roman" panose="02020603050405020304" pitchFamily="18" charset="0"/>
                <a:cs typeface="Times New Roman" panose="02020603050405020304" pitchFamily="18" charset="0"/>
              </a:rPr>
              <a:t>+1, </a:t>
            </a:r>
            <a:r>
              <a:rPr lang="zh-CN" altLang="en-US" sz="2400">
                <a:latin typeface="Times New Roman" panose="02020603050405020304" pitchFamily="18" charset="0"/>
                <a:cs typeface="Times New Roman" panose="02020603050405020304" pitchFamily="18" charset="0"/>
              </a:rPr>
              <a:t>与</a:t>
            </a:r>
            <a:r>
              <a:rPr lang="en-US" altLang="zh-CN" sz="2400">
                <a:latin typeface="Times New Roman" panose="02020603050405020304" pitchFamily="18" charset="0"/>
                <a:cs typeface="Times New Roman" panose="02020603050405020304" pitchFamily="18" charset="0"/>
              </a:rPr>
              <a:t>G</a:t>
            </a:r>
            <a:r>
              <a:rPr lang="zh-CN" altLang="en-US" sz="2400">
                <a:latin typeface="Times New Roman" panose="02020603050405020304" pitchFamily="18" charset="0"/>
                <a:cs typeface="Times New Roman" panose="02020603050405020304" pitchFamily="18" charset="0"/>
              </a:rPr>
              <a:t>中顶点度数是偶数矛盾。 </a:t>
            </a:r>
          </a:p>
        </p:txBody>
      </p:sp>
    </p:spTree>
    <p:extLst>
      <p:ext uri="{BB962C8B-B14F-4D97-AF65-F5344CB8AC3E}">
        <p14:creationId xmlns:p14="http://schemas.microsoft.com/office/powerpoint/2010/main" val="384376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a:latin typeface="Times New Roman" panose="02020603050405020304" pitchFamily="18" charset="0"/>
                <a:cs typeface="Times New Roman" panose="02020603050405020304" pitchFamily="18" charset="0"/>
              </a:rPr>
              <a:t>Fleury</a:t>
            </a:r>
            <a:r>
              <a:rPr lang="zh-CN" altLang="en-US">
                <a:latin typeface="Times New Roman" panose="02020603050405020304" pitchFamily="18" charset="0"/>
                <a:cs typeface="Times New Roman" panose="02020603050405020304" pitchFamily="18" charset="0"/>
              </a:rPr>
              <a:t>算法的证明</a:t>
            </a:r>
            <a:r>
              <a:rPr lang="en-US" altLang="zh-CN">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续</a:t>
            </a:r>
            <a:r>
              <a:rPr lang="en-US" altLang="zh-CN">
                <a:latin typeface="Times New Roman" panose="02020603050405020304" pitchFamily="18" charset="0"/>
                <a:cs typeface="Times New Roman" panose="02020603050405020304" pitchFamily="18" charset="0"/>
              </a:rPr>
              <a:t>)</a:t>
            </a:r>
          </a:p>
        </p:txBody>
      </p:sp>
      <p:sp>
        <p:nvSpPr>
          <p:cNvPr id="17411" name="Rectangle 3"/>
          <p:cNvSpPr>
            <a:spLocks noGrp="1" noChangeArrowheads="1"/>
          </p:cNvSpPr>
          <p:nvPr>
            <p:ph sz="quarter" idx="1"/>
          </p:nvPr>
        </p:nvSpPr>
        <p:spPr>
          <a:xfrm>
            <a:off x="816863" y="1600200"/>
            <a:ext cx="8072553" cy="4495800"/>
          </a:xfrm>
        </p:spPr>
        <p:txBody>
          <a:bodyPr/>
          <a:lstStyle/>
          <a:p>
            <a:pPr algn="just" eaLnBrk="1" hangingPunct="1">
              <a:lnSpc>
                <a:spcPct val="115000"/>
              </a:lnSpc>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(2) (</a:t>
            </a:r>
            <a:r>
              <a:rPr lang="zh-CN" altLang="en-US" sz="2400" dirty="0">
                <a:solidFill>
                  <a:schemeClr val="tx2"/>
                </a:solidFill>
                <a:latin typeface="Times New Roman" panose="02020603050405020304" pitchFamily="18" charset="0"/>
                <a:cs typeface="Times New Roman" panose="02020603050405020304" pitchFamily="18" charset="0"/>
              </a:rPr>
              <a:t>证明含所有边</a:t>
            </a:r>
            <a:r>
              <a:rPr lang="en-US" altLang="zh-CN" sz="2400" dirty="0">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假设</a:t>
            </a:r>
            <a:r>
              <a:rPr lang="en-US" altLang="zh-CN" sz="2400" i="1" dirty="0">
                <a:solidFill>
                  <a:srgbClr val="FF0000"/>
                </a:solidFill>
                <a:latin typeface="Times New Roman" panose="02020603050405020304" pitchFamily="18" charset="0"/>
                <a:cs typeface="Times New Roman" panose="02020603050405020304" pitchFamily="18" charset="0"/>
              </a:rPr>
              <a:t>P</a:t>
            </a:r>
            <a:r>
              <a:rPr lang="en-US" altLang="zh-CN" sz="2400" baseline="-30000" dirty="0">
                <a:solidFill>
                  <a:srgbClr val="FF0000"/>
                </a:solidFill>
                <a:latin typeface="Times New Roman" panose="02020603050405020304" pitchFamily="18" charset="0"/>
                <a:cs typeface="Times New Roman" panose="02020603050405020304" pitchFamily="18" charset="0"/>
              </a:rPr>
              <a:t>m</a:t>
            </a:r>
            <a:r>
              <a:rPr lang="zh-CN" altLang="en-US" sz="2400" dirty="0">
                <a:solidFill>
                  <a:srgbClr val="FF0000"/>
                </a:solidFill>
                <a:latin typeface="Times New Roman" panose="02020603050405020304" pitchFamily="18" charset="0"/>
                <a:cs typeface="Times New Roman" panose="02020603050405020304" pitchFamily="18" charset="0"/>
              </a:rPr>
              <a:t>没有包括</a:t>
            </a:r>
            <a:r>
              <a:rPr lang="en-US" altLang="zh-CN" sz="2400" dirty="0">
                <a:solidFill>
                  <a:srgbClr val="FF0000"/>
                </a:solidFill>
                <a:latin typeface="Times New Roman" panose="02020603050405020304" pitchFamily="18" charset="0"/>
                <a:cs typeface="Times New Roman" panose="02020603050405020304" pitchFamily="18" charset="0"/>
              </a:rPr>
              <a:t>G</a:t>
            </a:r>
            <a:r>
              <a:rPr lang="zh-CN" altLang="en-US" sz="2400" dirty="0">
                <a:solidFill>
                  <a:srgbClr val="FF0000"/>
                </a:solidFill>
                <a:latin typeface="Times New Roman" panose="02020603050405020304" pitchFamily="18" charset="0"/>
                <a:cs typeface="Times New Roman" panose="02020603050405020304" pitchFamily="18" charset="0"/>
              </a:rPr>
              <a:t>中所有的边</a:t>
            </a:r>
            <a:r>
              <a:rPr lang="zh-CN" altLang="en-US" sz="2400" dirty="0">
                <a:latin typeface="Times New Roman" panose="02020603050405020304" pitchFamily="18" charset="0"/>
                <a:cs typeface="Times New Roman" panose="02020603050405020304" pitchFamily="18" charset="0"/>
              </a:rPr>
              <a:t>，令</a:t>
            </a:r>
            <a:r>
              <a:rPr lang="en-US" altLang="zh-CN" sz="2400" dirty="0">
                <a:latin typeface="Times New Roman" panose="02020603050405020304" pitchFamily="18" charset="0"/>
                <a:cs typeface="Times New Roman" panose="02020603050405020304" pitchFamily="18" charset="0"/>
              </a:rPr>
              <a:t>G</a:t>
            </a:r>
            <a:r>
              <a:rPr lang="en-US" altLang="zh-CN" sz="2400" baseline="-30000" dirty="0">
                <a:latin typeface="Times New Roman" panose="02020603050405020304" pitchFamily="18" charset="0"/>
                <a:cs typeface="Times New Roman" panose="02020603050405020304" pitchFamily="18" charset="0"/>
              </a:rPr>
              <a:t>m</a:t>
            </a:r>
            <a:r>
              <a:rPr lang="zh-CN" altLang="en-US" sz="2400" dirty="0">
                <a:latin typeface="Times New Roman" panose="02020603050405020304" pitchFamily="18" charset="0"/>
                <a:cs typeface="Times New Roman" panose="02020603050405020304" pitchFamily="18" charset="0"/>
              </a:rPr>
              <a:t>中所有</a:t>
            </a:r>
            <a:r>
              <a:rPr lang="zh-CN" altLang="en-US" sz="2400" u="sng" dirty="0">
                <a:solidFill>
                  <a:srgbClr val="FF0000"/>
                </a:solidFill>
                <a:latin typeface="Times New Roman" panose="02020603050405020304" pitchFamily="18" charset="0"/>
                <a:cs typeface="Times New Roman" panose="02020603050405020304" pitchFamily="18" charset="0"/>
              </a:rPr>
              <a:t>非零度顶点</a:t>
            </a:r>
            <a:r>
              <a:rPr lang="zh-CN" altLang="en-US" sz="2400" dirty="0">
                <a:latin typeface="Times New Roman" panose="02020603050405020304" pitchFamily="18" charset="0"/>
                <a:cs typeface="Times New Roman" panose="02020603050405020304" pitchFamily="18" charset="0"/>
              </a:rPr>
              <a:t>集合为</a:t>
            </a:r>
            <a:r>
              <a:rPr lang="en-US" altLang="zh-CN" sz="2400" i="1" dirty="0">
                <a:latin typeface="Times New Roman" panose="02020603050405020304" pitchFamily="18" charset="0"/>
                <a:cs typeface="Times New Roman" panose="02020603050405020304" pitchFamily="18" charset="0"/>
              </a:rPr>
              <a:t>S</a:t>
            </a:r>
            <a:r>
              <a:rPr lang="zh-CN" altLang="en-US" sz="2400" dirty="0">
                <a:solidFill>
                  <a:srgbClr val="FF0000"/>
                </a:solidFill>
                <a:latin typeface="Times New Roman" panose="02020603050405020304" pitchFamily="18" charset="0"/>
                <a:cs typeface="Times New Roman" panose="02020603050405020304" pitchFamily="18" charset="0"/>
              </a:rPr>
              <a:t>（非空）</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令</a:t>
            </a:r>
            <a:r>
              <a:rPr lang="en-US" altLang="zh-CN" sz="2400" i="1"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’=V</a:t>
            </a:r>
            <a:r>
              <a:rPr lang="en-US" altLang="zh-CN" sz="2400" baseline="-30000" dirty="0">
                <a:latin typeface="Times New Roman" panose="02020603050405020304" pitchFamily="18" charset="0"/>
                <a:cs typeface="Times New Roman" panose="02020603050405020304" pitchFamily="18" charset="0"/>
              </a:rPr>
              <a:t>G</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则</a:t>
            </a:r>
            <a:r>
              <a:rPr lang="en-US" altLang="zh-CN" sz="2400" dirty="0" err="1">
                <a:latin typeface="Times New Roman" panose="02020603050405020304" pitchFamily="18" charset="0"/>
                <a:cs typeface="Times New Roman" panose="02020603050405020304" pitchFamily="18" charset="0"/>
              </a:rPr>
              <a:t>v</a:t>
            </a:r>
            <a:r>
              <a:rPr lang="en-US" altLang="zh-CN" sz="2400" baseline="-30000" dirty="0" err="1">
                <a:latin typeface="Times New Roman" panose="02020603050405020304" pitchFamily="18" charset="0"/>
                <a:cs typeface="Times New Roman" panose="02020603050405020304" pitchFamily="18" charset="0"/>
              </a:rPr>
              <a:t>m</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p>
          <a:p>
            <a:pPr algn="just">
              <a:lnSpc>
                <a:spcPct val="115000"/>
              </a:lnSpc>
              <a:spcBef>
                <a:spcPct val="60000"/>
              </a:spcBef>
              <a:buNone/>
            </a:pPr>
            <a:r>
              <a:rPr lang="zh-CN" altLang="en-US" sz="2000" dirty="0">
                <a:latin typeface="Times New Roman" panose="02020603050405020304" pitchFamily="18" charset="0"/>
                <a:cs typeface="Times New Roman" panose="02020603050405020304" pitchFamily="18" charset="0"/>
              </a:rPr>
              <a:t>     </a:t>
            </a:r>
            <a:r>
              <a:rPr lang="zh-CN" altLang="en-US" sz="2200" dirty="0">
                <a:solidFill>
                  <a:srgbClr val="FF0000"/>
                </a:solidFill>
                <a:latin typeface="Times New Roman" panose="02020603050405020304" pitchFamily="18" charset="0"/>
                <a:cs typeface="Times New Roman" panose="02020603050405020304" pitchFamily="18" charset="0"/>
              </a:rPr>
              <a:t>考察序列</a:t>
            </a:r>
            <a:r>
              <a:rPr lang="en-US" altLang="zh-CN" sz="2200" dirty="0">
                <a:solidFill>
                  <a:srgbClr val="FF0000"/>
                </a:solidFill>
                <a:latin typeface="Times New Roman" panose="02020603050405020304" pitchFamily="18" charset="0"/>
                <a:cs typeface="Times New Roman" panose="02020603050405020304" pitchFamily="18" charset="0"/>
              </a:rPr>
              <a:t>e</a:t>
            </a:r>
            <a:r>
              <a:rPr lang="en-US" altLang="zh-CN" sz="2200" baseline="-30000" dirty="0">
                <a:solidFill>
                  <a:srgbClr val="FF0000"/>
                </a:solidFill>
                <a:latin typeface="Times New Roman" panose="02020603050405020304" pitchFamily="18" charset="0"/>
                <a:cs typeface="Times New Roman" panose="02020603050405020304" pitchFamily="18" charset="0"/>
              </a:rPr>
              <a:t>1</a:t>
            </a:r>
            <a:r>
              <a:rPr lang="en-US" altLang="zh-CN" sz="2200" dirty="0">
                <a:solidFill>
                  <a:srgbClr val="FF0000"/>
                </a:solidFill>
                <a:latin typeface="Times New Roman" panose="02020603050405020304" pitchFamily="18" charset="0"/>
                <a:cs typeface="Times New Roman" panose="02020603050405020304" pitchFamily="18" charset="0"/>
              </a:rPr>
              <a:t>,e</a:t>
            </a:r>
            <a:r>
              <a:rPr lang="en-US" altLang="zh-CN" sz="2200" baseline="-30000" dirty="0">
                <a:solidFill>
                  <a:srgbClr val="FF0000"/>
                </a:solidFill>
                <a:latin typeface="Times New Roman" panose="02020603050405020304" pitchFamily="18" charset="0"/>
                <a:cs typeface="Times New Roman" panose="02020603050405020304" pitchFamily="18" charset="0"/>
              </a:rPr>
              <a:t>2</a:t>
            </a:r>
            <a:r>
              <a:rPr lang="en-US" altLang="zh-CN" sz="2200" dirty="0">
                <a:solidFill>
                  <a:srgbClr val="FF0000"/>
                </a:solidFill>
                <a:latin typeface="Times New Roman" panose="02020603050405020304" pitchFamily="18" charset="0"/>
                <a:cs typeface="Times New Roman" panose="02020603050405020304" pitchFamily="18" charset="0"/>
              </a:rPr>
              <a:t>,…e</a:t>
            </a:r>
            <a:r>
              <a:rPr lang="en-US" altLang="zh-CN" sz="2200" baseline="-30000" dirty="0">
                <a:solidFill>
                  <a:srgbClr val="FF0000"/>
                </a:solidFill>
                <a:latin typeface="Times New Roman" panose="02020603050405020304" pitchFamily="18" charset="0"/>
                <a:cs typeface="Times New Roman" panose="02020603050405020304" pitchFamily="18" charset="0"/>
              </a:rPr>
              <a:t>j</a:t>
            </a:r>
            <a:r>
              <a:rPr lang="en-US" altLang="zh-CN" sz="2200" dirty="0">
                <a:solidFill>
                  <a:srgbClr val="FF0000"/>
                </a:solidFill>
                <a:latin typeface="Times New Roman" panose="02020603050405020304" pitchFamily="18" charset="0"/>
                <a:cs typeface="Times New Roman" panose="02020603050405020304" pitchFamily="18" charset="0"/>
              </a:rPr>
              <a:t>,e</a:t>
            </a:r>
            <a:r>
              <a:rPr lang="en-US" altLang="zh-CN" sz="2200" baseline="-30000" dirty="0">
                <a:solidFill>
                  <a:srgbClr val="FF0000"/>
                </a:solidFill>
                <a:latin typeface="Times New Roman" panose="02020603050405020304" pitchFamily="18" charset="0"/>
                <a:cs typeface="Times New Roman" panose="02020603050405020304" pitchFamily="18" charset="0"/>
              </a:rPr>
              <a:t>j+1</a:t>
            </a:r>
            <a:r>
              <a:rPr lang="en-US" altLang="zh-CN" sz="2200" dirty="0">
                <a:solidFill>
                  <a:srgbClr val="FF0000"/>
                </a:solidFill>
                <a:latin typeface="Times New Roman" panose="02020603050405020304" pitchFamily="18" charset="0"/>
                <a:cs typeface="Times New Roman" panose="02020603050405020304" pitchFamily="18" charset="0"/>
              </a:rPr>
              <a:t>,…,</a:t>
            </a:r>
            <a:r>
              <a:rPr lang="en-US" altLang="zh-CN" sz="2200" dirty="0" err="1">
                <a:solidFill>
                  <a:srgbClr val="FF0000"/>
                </a:solidFill>
                <a:latin typeface="Times New Roman" panose="02020603050405020304" pitchFamily="18" charset="0"/>
                <a:cs typeface="Times New Roman" panose="02020603050405020304" pitchFamily="18" charset="0"/>
              </a:rPr>
              <a:t>e</a:t>
            </a:r>
            <a:r>
              <a:rPr lang="en-US" altLang="zh-CN" sz="2200" baseline="-30000" dirty="0" err="1">
                <a:solidFill>
                  <a:srgbClr val="FF0000"/>
                </a:solidFill>
                <a:latin typeface="Times New Roman" panose="02020603050405020304" pitchFamily="18" charset="0"/>
                <a:cs typeface="Times New Roman" panose="02020603050405020304" pitchFamily="18" charset="0"/>
              </a:rPr>
              <a:t>m</a:t>
            </a:r>
            <a:r>
              <a:rPr lang="zh-CN" altLang="en-US" sz="2200" dirty="0">
                <a:solidFill>
                  <a:srgbClr val="FF0000"/>
                </a:solidFill>
                <a:latin typeface="Times New Roman" panose="02020603050405020304" pitchFamily="18" charset="0"/>
                <a:cs typeface="Times New Roman" panose="02020603050405020304" pitchFamily="18" charset="0"/>
              </a:rPr>
              <a:t>（回路）</a:t>
            </a:r>
            <a:r>
              <a:rPr lang="zh-CN" altLang="en-US" sz="2200" dirty="0">
                <a:latin typeface="Times New Roman" panose="02020603050405020304" pitchFamily="18" charset="0"/>
                <a:cs typeface="Times New Roman" panose="02020603050405020304" pitchFamily="18" charset="0"/>
              </a:rPr>
              <a:t>。</a:t>
            </a:r>
            <a:r>
              <a:rPr lang="zh-CN" altLang="en-US" sz="2200" dirty="0">
                <a:solidFill>
                  <a:srgbClr val="FF0000"/>
                </a:solidFill>
                <a:latin typeface="Times New Roman" panose="02020603050405020304" pitchFamily="18" charset="0"/>
                <a:cs typeface="Times New Roman" panose="02020603050405020304" pitchFamily="18" charset="0"/>
              </a:rPr>
              <a:t>假设</a:t>
            </a:r>
            <a:r>
              <a:rPr lang="en-US" altLang="zh-CN" sz="2200" dirty="0">
                <a:solidFill>
                  <a:srgbClr val="FF0000"/>
                </a:solidFill>
                <a:latin typeface="Times New Roman" panose="02020603050405020304" pitchFamily="18" charset="0"/>
                <a:cs typeface="Times New Roman" panose="02020603050405020304" pitchFamily="18" charset="0"/>
              </a:rPr>
              <a:t>j</a:t>
            </a:r>
            <a:r>
              <a:rPr lang="zh-CN" altLang="en-US" sz="2200" dirty="0">
                <a:solidFill>
                  <a:srgbClr val="FF0000"/>
                </a:solidFill>
                <a:latin typeface="Times New Roman" panose="02020603050405020304" pitchFamily="18" charset="0"/>
                <a:cs typeface="Times New Roman" panose="02020603050405020304" pitchFamily="18" charset="0"/>
              </a:rPr>
              <a:t>是满足</a:t>
            </a:r>
            <a:r>
              <a:rPr lang="en-US" altLang="zh-CN" sz="2200" dirty="0" err="1">
                <a:solidFill>
                  <a:srgbClr val="FF0000"/>
                </a:solidFill>
                <a:latin typeface="Times New Roman" panose="02020603050405020304" pitchFamily="18" charset="0"/>
                <a:cs typeface="Times New Roman" panose="02020603050405020304" pitchFamily="18" charset="0"/>
              </a:rPr>
              <a:t>v</a:t>
            </a:r>
            <a:r>
              <a:rPr lang="en-US" altLang="zh-CN" sz="2200" baseline="-30000" dirty="0" err="1">
                <a:solidFill>
                  <a:srgbClr val="FF0000"/>
                </a:solidFill>
                <a:latin typeface="Times New Roman" panose="02020603050405020304" pitchFamily="18" charset="0"/>
                <a:cs typeface="Times New Roman" panose="02020603050405020304" pitchFamily="18" charset="0"/>
              </a:rPr>
              <a:t>j</a:t>
            </a:r>
            <a:r>
              <a:rPr lang="en-US" altLang="zh-CN" sz="2200"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200" i="1" dirty="0" err="1">
                <a:solidFill>
                  <a:srgbClr val="FF0000"/>
                </a:solidFill>
                <a:latin typeface="Times New Roman" panose="02020603050405020304" pitchFamily="18" charset="0"/>
                <a:cs typeface="Times New Roman" panose="02020603050405020304" pitchFamily="18" charset="0"/>
              </a:rPr>
              <a:t>S</a:t>
            </a:r>
            <a:r>
              <a:rPr lang="en-US" altLang="zh-CN" sz="2200" dirty="0">
                <a:solidFill>
                  <a:srgbClr val="FF0000"/>
                </a:solidFill>
                <a:latin typeface="Times New Roman" panose="02020603050405020304" pitchFamily="18" charset="0"/>
                <a:cs typeface="Times New Roman" panose="02020603050405020304" pitchFamily="18" charset="0"/>
              </a:rPr>
              <a:t>, </a:t>
            </a:r>
            <a:r>
              <a:rPr lang="zh-CN" altLang="en-US" sz="2200" dirty="0">
                <a:solidFill>
                  <a:srgbClr val="FF0000"/>
                </a:solidFill>
                <a:latin typeface="Times New Roman" panose="02020603050405020304" pitchFamily="18" charset="0"/>
                <a:cs typeface="Times New Roman" panose="02020603050405020304" pitchFamily="18" charset="0"/>
              </a:rPr>
              <a:t>而</a:t>
            </a:r>
            <a:r>
              <a:rPr lang="en-US" altLang="zh-CN" sz="2200" dirty="0">
                <a:solidFill>
                  <a:srgbClr val="FF0000"/>
                </a:solidFill>
                <a:latin typeface="Times New Roman" panose="02020603050405020304" pitchFamily="18" charset="0"/>
                <a:cs typeface="Times New Roman" panose="02020603050405020304" pitchFamily="18" charset="0"/>
              </a:rPr>
              <a:t>v</a:t>
            </a:r>
            <a:r>
              <a:rPr lang="en-US" altLang="zh-CN" sz="2200" baseline="-30000" dirty="0">
                <a:solidFill>
                  <a:srgbClr val="FF0000"/>
                </a:solidFill>
                <a:latin typeface="Times New Roman" panose="02020603050405020304" pitchFamily="18" charset="0"/>
                <a:cs typeface="Times New Roman" panose="02020603050405020304" pitchFamily="18" charset="0"/>
              </a:rPr>
              <a:t>j+1</a:t>
            </a:r>
            <a:r>
              <a:rPr lang="en-US" altLang="zh-CN" sz="22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200" i="1" dirty="0">
                <a:solidFill>
                  <a:srgbClr val="FF0000"/>
                </a:solidFill>
                <a:latin typeface="Times New Roman" panose="02020603050405020304" pitchFamily="18" charset="0"/>
                <a:cs typeface="Times New Roman" panose="02020603050405020304" pitchFamily="18" charset="0"/>
              </a:rPr>
              <a:t>S</a:t>
            </a:r>
            <a:r>
              <a:rPr lang="en-US" altLang="zh-CN" sz="2200" dirty="0">
                <a:solidFill>
                  <a:srgbClr val="FF0000"/>
                </a:solidFill>
                <a:latin typeface="Times New Roman" panose="02020603050405020304" pitchFamily="18" charset="0"/>
                <a:cs typeface="Times New Roman" panose="02020603050405020304" pitchFamily="18" charset="0"/>
              </a:rPr>
              <a:t>’</a:t>
            </a:r>
            <a:r>
              <a:rPr lang="zh-CN" altLang="en-US" sz="2200" dirty="0">
                <a:solidFill>
                  <a:srgbClr val="FF0000"/>
                </a:solidFill>
                <a:latin typeface="Times New Roman" panose="02020603050405020304" pitchFamily="18" charset="0"/>
                <a:cs typeface="Times New Roman" panose="02020603050405020304" pitchFamily="18" charset="0"/>
              </a:rPr>
              <a:t>的最大下标（逐个扫描</a:t>
            </a:r>
            <a:r>
              <a:rPr lang="en-US" altLang="zh-CN" sz="2200" dirty="0">
                <a:solidFill>
                  <a:srgbClr val="FF0000"/>
                </a:solidFill>
                <a:latin typeface="Times New Roman" panose="02020603050405020304" pitchFamily="18" charset="0"/>
                <a:cs typeface="Times New Roman" panose="02020603050405020304" pitchFamily="18" charset="0"/>
              </a:rPr>
              <a:t>S</a:t>
            </a:r>
            <a:r>
              <a:rPr lang="zh-CN" altLang="en-US" sz="2200" dirty="0">
                <a:solidFill>
                  <a:srgbClr val="FF0000"/>
                </a:solidFill>
                <a:latin typeface="Times New Roman" panose="02020603050405020304" pitchFamily="18" charset="0"/>
                <a:cs typeface="Times New Roman" panose="02020603050405020304" pitchFamily="18" charset="0"/>
              </a:rPr>
              <a:t>中的顶点进行寻找）</a:t>
            </a:r>
            <a:r>
              <a:rPr lang="zh-CN" altLang="en-US" sz="2200" dirty="0">
                <a:latin typeface="Times New Roman" panose="02020603050405020304" pitchFamily="18" charset="0"/>
                <a:cs typeface="Times New Roman" panose="02020603050405020304" pitchFamily="18" charset="0"/>
              </a:rPr>
              <a:t>。如果没有这样的</a:t>
            </a:r>
            <a:r>
              <a:rPr lang="en-US" altLang="zh-CN" sz="2200" dirty="0">
                <a:latin typeface="Times New Roman" panose="02020603050405020304" pitchFamily="18" charset="0"/>
                <a:cs typeface="Times New Roman" panose="02020603050405020304" pitchFamily="18" charset="0"/>
              </a:rPr>
              <a:t>j</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G</a:t>
            </a:r>
            <a:r>
              <a:rPr lang="zh-CN" altLang="en-US" sz="2200" dirty="0">
                <a:latin typeface="Times New Roman" panose="02020603050405020304" pitchFamily="18" charset="0"/>
                <a:cs typeface="Times New Roman" panose="02020603050405020304" pitchFamily="18" charset="0"/>
              </a:rPr>
              <a:t>就不连通，矛盾。另外，</a:t>
            </a:r>
            <a:r>
              <a:rPr lang="en-US" altLang="zh-CN" sz="2200" dirty="0">
                <a:latin typeface="Times New Roman" panose="02020603050405020304" pitchFamily="18" charset="0"/>
                <a:cs typeface="Times New Roman" panose="02020603050405020304" pitchFamily="18" charset="0"/>
              </a:rPr>
              <a:t>e</a:t>
            </a:r>
            <a:r>
              <a:rPr lang="en-US" altLang="zh-CN" sz="2200" baseline="-30000" dirty="0">
                <a:latin typeface="Times New Roman" panose="02020603050405020304" pitchFamily="18" charset="0"/>
                <a:cs typeface="Times New Roman" panose="02020603050405020304" pitchFamily="18" charset="0"/>
              </a:rPr>
              <a:t>j+1</a:t>
            </a:r>
            <a:r>
              <a:rPr lang="zh-CN" altLang="en-US" sz="2200" dirty="0">
                <a:latin typeface="Times New Roman" panose="02020603050405020304" pitchFamily="18" charset="0"/>
                <a:cs typeface="Times New Roman" panose="02020603050405020304" pitchFamily="18" charset="0"/>
              </a:rPr>
              <a:t>一定是</a:t>
            </a:r>
            <a:r>
              <a:rPr lang="en-US" altLang="zh-CN" sz="2200" dirty="0" err="1">
                <a:latin typeface="Times New Roman" panose="02020603050405020304" pitchFamily="18" charset="0"/>
                <a:cs typeface="Times New Roman" panose="02020603050405020304" pitchFamily="18" charset="0"/>
              </a:rPr>
              <a:t>G</a:t>
            </a:r>
            <a:r>
              <a:rPr lang="en-US" altLang="zh-CN" sz="2200" baseline="-30000" dirty="0" err="1">
                <a:latin typeface="Times New Roman" panose="02020603050405020304" pitchFamily="18" charset="0"/>
                <a:cs typeface="Times New Roman" panose="02020603050405020304" pitchFamily="18" charset="0"/>
              </a:rPr>
              <a:t>j</a:t>
            </a:r>
            <a:r>
              <a:rPr lang="zh-CN" altLang="en-US" sz="2200" dirty="0">
                <a:latin typeface="Times New Roman" panose="02020603050405020304" pitchFamily="18" charset="0"/>
                <a:cs typeface="Times New Roman" panose="02020603050405020304" pitchFamily="18" charset="0"/>
              </a:rPr>
              <a:t>中的桥。</a:t>
            </a:r>
            <a:endParaRPr lang="en-US" altLang="zh-CN" sz="2200" dirty="0">
              <a:latin typeface="Times New Roman" panose="02020603050405020304" pitchFamily="18" charset="0"/>
              <a:cs typeface="Times New Roman" panose="02020603050405020304" pitchFamily="18" charset="0"/>
            </a:endParaRPr>
          </a:p>
          <a:p>
            <a:pPr algn="just">
              <a:lnSpc>
                <a:spcPct val="115000"/>
              </a:lnSpc>
              <a:spcBef>
                <a:spcPct val="60000"/>
              </a:spcBef>
              <a:buNone/>
            </a:pPr>
            <a:r>
              <a:rPr lang="zh-CN" altLang="en-US" sz="2200" dirty="0">
                <a:latin typeface="Times New Roman" panose="02020603050405020304" pitchFamily="18" charset="0"/>
                <a:cs typeface="Times New Roman" panose="02020603050405020304" pitchFamily="18" charset="0"/>
              </a:rPr>
              <a:t>    令</a:t>
            </a:r>
            <a:r>
              <a:rPr lang="en-US" altLang="zh-CN" sz="2200" dirty="0">
                <a:latin typeface="Times New Roman" panose="02020603050405020304" pitchFamily="18" charset="0"/>
                <a:cs typeface="Times New Roman" panose="02020603050405020304" pitchFamily="18" charset="0"/>
              </a:rPr>
              <a:t>e</a:t>
            </a:r>
            <a:r>
              <a:rPr lang="zh-CN" altLang="en-US" sz="2200" dirty="0">
                <a:latin typeface="Times New Roman" panose="02020603050405020304" pitchFamily="18" charset="0"/>
                <a:cs typeface="Times New Roman" panose="02020603050405020304" pitchFamily="18" charset="0"/>
              </a:rPr>
              <a:t>是在</a:t>
            </a:r>
            <a:r>
              <a:rPr lang="en-US" altLang="zh-CN" sz="2200" dirty="0" err="1">
                <a:latin typeface="Times New Roman" panose="02020603050405020304" pitchFamily="18" charset="0"/>
                <a:cs typeface="Times New Roman" panose="02020603050405020304" pitchFamily="18" charset="0"/>
              </a:rPr>
              <a:t>G</a:t>
            </a:r>
            <a:r>
              <a:rPr lang="en-US" altLang="zh-CN" sz="2200" baseline="-30000" dirty="0" err="1">
                <a:latin typeface="Times New Roman" panose="02020603050405020304" pitchFamily="18" charset="0"/>
                <a:cs typeface="Times New Roman" panose="02020603050405020304" pitchFamily="18" charset="0"/>
              </a:rPr>
              <a:t>j</a:t>
            </a:r>
            <a:r>
              <a:rPr lang="zh-CN" altLang="en-US" sz="2200" dirty="0">
                <a:latin typeface="Times New Roman" panose="02020603050405020304" pitchFamily="18" charset="0"/>
                <a:cs typeface="Times New Roman" panose="02020603050405020304" pitchFamily="18" charset="0"/>
              </a:rPr>
              <a:t>中与</a:t>
            </a:r>
            <a:r>
              <a:rPr lang="en-US" altLang="zh-CN" sz="2200" dirty="0" err="1">
                <a:latin typeface="Times New Roman" panose="02020603050405020304" pitchFamily="18" charset="0"/>
                <a:cs typeface="Times New Roman" panose="02020603050405020304" pitchFamily="18" charset="0"/>
              </a:rPr>
              <a:t>v</a:t>
            </a:r>
            <a:r>
              <a:rPr lang="en-US" altLang="zh-CN" sz="2200" baseline="-30000" dirty="0" err="1">
                <a:latin typeface="Times New Roman" panose="02020603050405020304" pitchFamily="18" charset="0"/>
                <a:cs typeface="Times New Roman" panose="02020603050405020304" pitchFamily="18" charset="0"/>
              </a:rPr>
              <a:t>j</a:t>
            </a:r>
            <a:r>
              <a:rPr lang="zh-CN" altLang="en-US" sz="2200" dirty="0">
                <a:latin typeface="Times New Roman" panose="02020603050405020304" pitchFamily="18" charset="0"/>
                <a:cs typeface="Times New Roman" panose="02020603050405020304" pitchFamily="18" charset="0"/>
              </a:rPr>
              <a:t>相关联的异于</a:t>
            </a:r>
            <a:r>
              <a:rPr lang="en-US" altLang="zh-CN" sz="2200" dirty="0">
                <a:latin typeface="Times New Roman" panose="02020603050405020304" pitchFamily="18" charset="0"/>
                <a:cs typeface="Times New Roman" panose="02020603050405020304" pitchFamily="18" charset="0"/>
              </a:rPr>
              <a:t>e</a:t>
            </a:r>
            <a:r>
              <a:rPr lang="en-US" altLang="zh-CN" sz="2200" baseline="-30000" dirty="0">
                <a:latin typeface="Times New Roman" panose="02020603050405020304" pitchFamily="18" charset="0"/>
                <a:cs typeface="Times New Roman" panose="02020603050405020304" pitchFamily="18" charset="0"/>
              </a:rPr>
              <a:t>j+1</a:t>
            </a:r>
            <a:r>
              <a:rPr lang="zh-CN" altLang="en-US" sz="2200" dirty="0">
                <a:latin typeface="Times New Roman" panose="02020603050405020304" pitchFamily="18" charset="0"/>
                <a:cs typeface="Times New Roman" panose="02020603050405020304" pitchFamily="18" charset="0"/>
              </a:rPr>
              <a:t>的边</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非零度点一定有</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根据算法选择</a:t>
            </a:r>
            <a:r>
              <a:rPr lang="en-US" altLang="zh-CN" sz="2200" dirty="0">
                <a:latin typeface="Times New Roman" panose="02020603050405020304" pitchFamily="18" charset="0"/>
                <a:cs typeface="Times New Roman" panose="02020603050405020304" pitchFamily="18" charset="0"/>
              </a:rPr>
              <a:t>e</a:t>
            </a:r>
            <a:r>
              <a:rPr lang="en-US" altLang="zh-CN" sz="2200" baseline="-30000" dirty="0">
                <a:latin typeface="Times New Roman" panose="02020603050405020304" pitchFamily="18" charset="0"/>
                <a:cs typeface="Times New Roman" panose="02020603050405020304" pitchFamily="18" charset="0"/>
              </a:rPr>
              <a:t>j+1</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桥</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的原则，</a:t>
            </a:r>
            <a:r>
              <a:rPr lang="en-US" altLang="zh-CN" sz="2200" dirty="0">
                <a:latin typeface="Times New Roman" panose="02020603050405020304" pitchFamily="18" charset="0"/>
                <a:cs typeface="Times New Roman" panose="02020603050405020304" pitchFamily="18" charset="0"/>
              </a:rPr>
              <a:t>e</a:t>
            </a:r>
            <a:r>
              <a:rPr lang="zh-CN" altLang="en-US" sz="2200" dirty="0">
                <a:latin typeface="Times New Roman" panose="02020603050405020304" pitchFamily="18" charset="0"/>
                <a:cs typeface="Times New Roman" panose="02020603050405020304" pitchFamily="18" charset="0"/>
              </a:rPr>
              <a:t>也一定是桥。但是，</a:t>
            </a:r>
            <a:r>
              <a:rPr lang="en-US" altLang="zh-CN" sz="2200" dirty="0">
                <a:latin typeface="Times New Roman" panose="02020603050405020304" pitchFamily="18" charset="0"/>
                <a:cs typeface="Times New Roman" panose="02020603050405020304" pitchFamily="18" charset="0"/>
              </a:rPr>
              <a:t>G</a:t>
            </a:r>
            <a:r>
              <a:rPr lang="en-US" altLang="zh-CN" sz="2200" baseline="-30000" dirty="0">
                <a:latin typeface="Times New Roman" panose="02020603050405020304" pitchFamily="18" charset="0"/>
                <a:cs typeface="Times New Roman" panose="02020603050405020304" pitchFamily="18" charset="0"/>
              </a:rPr>
              <a:t>m</a:t>
            </a:r>
            <a:r>
              <a:rPr lang="zh-CN" altLang="en-US" sz="2200" dirty="0">
                <a:latin typeface="Times New Roman" panose="02020603050405020304" pitchFamily="18" charset="0"/>
                <a:cs typeface="Times New Roman" panose="02020603050405020304" pitchFamily="18" charset="0"/>
              </a:rPr>
              <a:t>中任意顶点的度数必是偶数（因为</a:t>
            </a:r>
            <a:r>
              <a:rPr lang="en-US" altLang="zh-CN" sz="2200" dirty="0">
                <a:latin typeface="Times New Roman" panose="02020603050405020304" pitchFamily="18" charset="0"/>
                <a:cs typeface="Times New Roman" panose="02020603050405020304" pitchFamily="18" charset="0"/>
              </a:rPr>
              <a:t>G</a:t>
            </a:r>
            <a:r>
              <a:rPr lang="en-US" altLang="zh-CN" sz="2200" baseline="-30000" dirty="0">
                <a:latin typeface="Times New Roman" panose="02020603050405020304" pitchFamily="18" charset="0"/>
                <a:cs typeface="Times New Roman" panose="02020603050405020304" pitchFamily="18" charset="0"/>
              </a:rPr>
              <a:t>m</a:t>
            </a:r>
            <a:r>
              <a:rPr lang="zh-CN" altLang="en-US" sz="2200" dirty="0">
                <a:latin typeface="Times New Roman" panose="02020603050405020304" pitchFamily="18" charset="0"/>
                <a:cs typeface="Times New Roman" panose="02020603050405020304" pitchFamily="18" charset="0"/>
              </a:rPr>
              <a:t>是</a:t>
            </a:r>
            <a:r>
              <a:rPr lang="en-US" altLang="zh-CN" sz="2200" dirty="0">
                <a:latin typeface="Times New Roman" panose="02020603050405020304" pitchFamily="18" charset="0"/>
                <a:cs typeface="Times New Roman" panose="02020603050405020304" pitchFamily="18" charset="0"/>
              </a:rPr>
              <a:t>G</a:t>
            </a:r>
            <a:r>
              <a:rPr lang="zh-CN" altLang="en-US" sz="2200" dirty="0">
                <a:latin typeface="Times New Roman" panose="02020603050405020304" pitchFamily="18" charset="0"/>
                <a:cs typeface="Times New Roman" panose="02020603050405020304" pitchFamily="18" charset="0"/>
              </a:rPr>
              <a:t>中删除了一个回路所得），</a:t>
            </a:r>
            <a:r>
              <a:rPr lang="en-US" altLang="zh-CN" sz="2200" dirty="0">
                <a:latin typeface="Times New Roman" panose="02020603050405020304" pitchFamily="18" charset="0"/>
                <a:cs typeface="Times New Roman" panose="02020603050405020304" pitchFamily="18" charset="0"/>
              </a:rPr>
              <a:t>e</a:t>
            </a:r>
            <a:r>
              <a:rPr lang="zh-CN" altLang="en-US" sz="2200" dirty="0">
                <a:latin typeface="Times New Roman" panose="02020603050405020304" pitchFamily="18" charset="0"/>
                <a:cs typeface="Times New Roman" panose="02020603050405020304" pitchFamily="18" charset="0"/>
              </a:rPr>
              <a:t>在</a:t>
            </a:r>
            <a:r>
              <a:rPr lang="en-US" altLang="zh-CN" sz="2200" dirty="0">
                <a:latin typeface="Times New Roman" panose="02020603050405020304" pitchFamily="18" charset="0"/>
                <a:cs typeface="Times New Roman" panose="02020603050405020304" pitchFamily="18" charset="0"/>
              </a:rPr>
              <a:t>G</a:t>
            </a:r>
            <a:r>
              <a:rPr lang="en-US" altLang="zh-CN" sz="2200" baseline="-30000" dirty="0">
                <a:latin typeface="Times New Roman" panose="02020603050405020304" pitchFamily="18" charset="0"/>
                <a:cs typeface="Times New Roman" panose="02020603050405020304" pitchFamily="18" charset="0"/>
              </a:rPr>
              <a:t>m</a:t>
            </a:r>
            <a:r>
              <a:rPr lang="zh-CN" altLang="en-US" sz="2200" dirty="0">
                <a:latin typeface="Times New Roman" panose="02020603050405020304" pitchFamily="18" charset="0"/>
                <a:cs typeface="Times New Roman" panose="02020603050405020304" pitchFamily="18" charset="0"/>
              </a:rPr>
              <a:t>中的连通分支是欧拉图，</a:t>
            </a:r>
            <a:r>
              <a:rPr lang="en-US" altLang="zh-CN" sz="2200" dirty="0">
                <a:latin typeface="Times New Roman" panose="02020603050405020304" pitchFamily="18" charset="0"/>
                <a:cs typeface="Times New Roman" panose="02020603050405020304" pitchFamily="18" charset="0"/>
              </a:rPr>
              <a:t>e</a:t>
            </a:r>
            <a:r>
              <a:rPr lang="zh-CN" altLang="en-US" sz="2200" dirty="0">
                <a:latin typeface="Times New Roman" panose="02020603050405020304" pitchFamily="18" charset="0"/>
                <a:cs typeface="Times New Roman" panose="02020603050405020304" pitchFamily="18" charset="0"/>
              </a:rPr>
              <a:t>在</a:t>
            </a:r>
            <a:r>
              <a:rPr lang="en-US" altLang="zh-CN" sz="2200" dirty="0">
                <a:latin typeface="Times New Roman" panose="02020603050405020304" pitchFamily="18" charset="0"/>
                <a:cs typeface="Times New Roman" panose="02020603050405020304" pitchFamily="18" charset="0"/>
              </a:rPr>
              <a:t>G</a:t>
            </a:r>
            <a:r>
              <a:rPr lang="en-US" altLang="zh-CN" sz="2200" baseline="-30000" dirty="0">
                <a:latin typeface="Times New Roman" panose="02020603050405020304" pitchFamily="18" charset="0"/>
                <a:cs typeface="Times New Roman" panose="02020603050405020304" pitchFamily="18" charset="0"/>
              </a:rPr>
              <a:t>m</a:t>
            </a:r>
            <a:r>
              <a:rPr lang="zh-CN" altLang="en-US" sz="2200" dirty="0">
                <a:latin typeface="Times New Roman" panose="02020603050405020304" pitchFamily="18" charset="0"/>
                <a:cs typeface="Times New Roman" panose="02020603050405020304" pitchFamily="18" charset="0"/>
              </a:rPr>
              <a:t>的某个欧拉回路中，不可能是</a:t>
            </a:r>
            <a:r>
              <a:rPr lang="en-US" altLang="zh-CN" sz="2200" dirty="0" err="1">
                <a:latin typeface="Times New Roman" panose="02020603050405020304" pitchFamily="18" charset="0"/>
                <a:cs typeface="Times New Roman" panose="02020603050405020304" pitchFamily="18" charset="0"/>
              </a:rPr>
              <a:t>G</a:t>
            </a:r>
            <a:r>
              <a:rPr lang="en-US" altLang="zh-CN" sz="2200" baseline="-30000" dirty="0" err="1">
                <a:latin typeface="Times New Roman" panose="02020603050405020304" pitchFamily="18" charset="0"/>
                <a:cs typeface="Times New Roman" panose="02020603050405020304" pitchFamily="18" charset="0"/>
              </a:rPr>
              <a:t>j</a:t>
            </a:r>
            <a:r>
              <a:rPr lang="zh-CN" altLang="en-US" sz="2200" dirty="0">
                <a:latin typeface="Times New Roman" panose="02020603050405020304" pitchFamily="18" charset="0"/>
                <a:cs typeface="Times New Roman" panose="02020603050405020304" pitchFamily="18" charset="0"/>
              </a:rPr>
              <a:t>的桥。矛盾。</a:t>
            </a:r>
          </a:p>
        </p:txBody>
      </p:sp>
      <p:grpSp>
        <p:nvGrpSpPr>
          <p:cNvPr id="2" name="组合 1"/>
          <p:cNvGrpSpPr/>
          <p:nvPr/>
        </p:nvGrpSpPr>
        <p:grpSpPr>
          <a:xfrm>
            <a:off x="8976320" y="2918618"/>
            <a:ext cx="2863503" cy="1858964"/>
            <a:chOff x="7248525" y="4797425"/>
            <a:chExt cx="2863503" cy="1858964"/>
          </a:xfrm>
        </p:grpSpPr>
        <p:sp>
          <p:nvSpPr>
            <p:cNvPr id="17412" name="Oval 7"/>
            <p:cNvSpPr>
              <a:spLocks noChangeArrowheads="1"/>
            </p:cNvSpPr>
            <p:nvPr/>
          </p:nvSpPr>
          <p:spPr bwMode="auto">
            <a:xfrm>
              <a:off x="7527926" y="4797426"/>
              <a:ext cx="917575" cy="1858963"/>
            </a:xfrm>
            <a:prstGeom prst="ellipse">
              <a:avLst/>
            </a:prstGeom>
            <a:solidFill>
              <a:srgbClr val="FFFF99"/>
            </a:solidFill>
            <a:ln w="11113">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17413" name="Oval 8"/>
            <p:cNvSpPr>
              <a:spLocks noChangeArrowheads="1"/>
            </p:cNvSpPr>
            <p:nvPr/>
          </p:nvSpPr>
          <p:spPr bwMode="auto">
            <a:xfrm>
              <a:off x="8978900" y="4797426"/>
              <a:ext cx="1004888" cy="1833563"/>
            </a:xfrm>
            <a:prstGeom prst="ellipse">
              <a:avLst/>
            </a:prstGeom>
            <a:solidFill>
              <a:srgbClr val="CCFFCC"/>
            </a:solidFill>
            <a:ln w="11113">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17414" name="Rectangle 10"/>
            <p:cNvSpPr>
              <a:spLocks noChangeArrowheads="1"/>
            </p:cNvSpPr>
            <p:nvPr/>
          </p:nvSpPr>
          <p:spPr bwMode="auto">
            <a:xfrm>
              <a:off x="7608889" y="5805489"/>
              <a:ext cx="3587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1" dirty="0" err="1">
                  <a:solidFill>
                    <a:srgbClr val="000000"/>
                  </a:solidFill>
                  <a:latin typeface="Times New Roman" panose="02020603050405020304" pitchFamily="18" charset="0"/>
                </a:rPr>
                <a:t>v</a:t>
              </a:r>
              <a:r>
                <a:rPr kumimoji="1" lang="en-US" altLang="zh-CN" sz="1800" b="1" baseline="-25000" dirty="0" err="1">
                  <a:solidFill>
                    <a:srgbClr val="000000"/>
                  </a:solidFill>
                  <a:latin typeface="Times New Roman" panose="02020603050405020304" pitchFamily="18" charset="0"/>
                </a:rPr>
                <a:t>m</a:t>
              </a:r>
              <a:endParaRPr kumimoji="1" lang="en-US" altLang="zh-CN" sz="2400" b="1" dirty="0">
                <a:latin typeface="Times New Roman" panose="02020603050405020304" pitchFamily="18" charset="0"/>
              </a:endParaRPr>
            </a:p>
          </p:txBody>
        </p:sp>
        <p:sp>
          <p:nvSpPr>
            <p:cNvPr id="17415" name="Rectangle 14"/>
            <p:cNvSpPr>
              <a:spLocks noChangeArrowheads="1"/>
            </p:cNvSpPr>
            <p:nvPr/>
          </p:nvSpPr>
          <p:spPr bwMode="auto">
            <a:xfrm>
              <a:off x="9983788" y="6092826"/>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1" i="1">
                  <a:solidFill>
                    <a:srgbClr val="000000"/>
                  </a:solidFill>
                  <a:latin typeface="Times New Roman" panose="02020603050405020304" pitchFamily="18" charset="0"/>
                </a:rPr>
                <a:t>S</a:t>
              </a:r>
              <a:endParaRPr kumimoji="1" lang="en-US" altLang="zh-CN" sz="2400" b="1">
                <a:latin typeface="Times New Roman" panose="02020603050405020304" pitchFamily="18" charset="0"/>
              </a:endParaRPr>
            </a:p>
          </p:txBody>
        </p:sp>
        <p:sp>
          <p:nvSpPr>
            <p:cNvPr id="17416" name="Oval 20"/>
            <p:cNvSpPr>
              <a:spLocks noChangeArrowheads="1"/>
            </p:cNvSpPr>
            <p:nvPr/>
          </p:nvSpPr>
          <p:spPr bwMode="auto">
            <a:xfrm flipH="1">
              <a:off x="7613651" y="5778501"/>
              <a:ext cx="142875" cy="144463"/>
            </a:xfrm>
            <a:prstGeom prst="ellipse">
              <a:avLst/>
            </a:prstGeom>
            <a:solidFill>
              <a:srgbClr val="FFFFFF"/>
            </a:solidFill>
            <a:ln w="11113">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17417" name="Rectangle 22"/>
            <p:cNvSpPr>
              <a:spLocks noChangeArrowheads="1"/>
            </p:cNvSpPr>
            <p:nvPr/>
          </p:nvSpPr>
          <p:spPr bwMode="auto">
            <a:xfrm>
              <a:off x="7248525" y="6092826"/>
              <a:ext cx="2873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1" i="1">
                  <a:solidFill>
                    <a:srgbClr val="000000"/>
                  </a:solidFill>
                  <a:latin typeface="Times New Roman" panose="02020603050405020304" pitchFamily="18" charset="0"/>
                </a:rPr>
                <a:t>S’</a:t>
              </a:r>
              <a:endParaRPr kumimoji="1" lang="en-US" altLang="zh-CN" sz="2400" b="1">
                <a:latin typeface="Times New Roman" panose="02020603050405020304" pitchFamily="18" charset="0"/>
              </a:endParaRPr>
            </a:p>
          </p:txBody>
        </p:sp>
        <p:grpSp>
          <p:nvGrpSpPr>
            <p:cNvPr id="17418" name="组合 54"/>
            <p:cNvGrpSpPr>
              <a:grpSpLocks/>
            </p:cNvGrpSpPr>
            <p:nvPr/>
          </p:nvGrpSpPr>
          <p:grpSpPr bwMode="auto">
            <a:xfrm>
              <a:off x="8169276" y="5511801"/>
              <a:ext cx="1311275" cy="360363"/>
              <a:chOff x="6524625" y="5190398"/>
              <a:chExt cx="1077913" cy="326165"/>
            </a:xfrm>
          </p:grpSpPr>
          <p:sp>
            <p:nvSpPr>
              <p:cNvPr id="17459" name="Oval 18"/>
              <p:cNvSpPr>
                <a:spLocks noChangeArrowheads="1"/>
              </p:cNvSpPr>
              <p:nvPr/>
            </p:nvSpPr>
            <p:spPr bwMode="auto">
              <a:xfrm>
                <a:off x="6524625" y="5407025"/>
                <a:ext cx="84138" cy="109538"/>
              </a:xfrm>
              <a:prstGeom prst="ellipse">
                <a:avLst/>
              </a:prstGeom>
              <a:solidFill>
                <a:srgbClr val="FFFFFF"/>
              </a:solidFill>
              <a:ln w="11113">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17460" name="Oval 19"/>
              <p:cNvSpPr>
                <a:spLocks noChangeArrowheads="1"/>
              </p:cNvSpPr>
              <p:nvPr/>
            </p:nvSpPr>
            <p:spPr bwMode="auto">
              <a:xfrm>
                <a:off x="7518400" y="5395913"/>
                <a:ext cx="84138" cy="109537"/>
              </a:xfrm>
              <a:prstGeom prst="ellipse">
                <a:avLst/>
              </a:prstGeom>
              <a:solidFill>
                <a:srgbClr val="FFFFFF"/>
              </a:solidFill>
              <a:ln w="11113">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17461" name="Rectangle 40"/>
              <p:cNvSpPr>
                <a:spLocks noChangeArrowheads="1"/>
              </p:cNvSpPr>
              <p:nvPr/>
            </p:nvSpPr>
            <p:spPr bwMode="auto">
              <a:xfrm>
                <a:off x="6607175" y="5453063"/>
                <a:ext cx="923925" cy="222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17462" name="Rectangle 40"/>
              <p:cNvSpPr>
                <a:spLocks noChangeArrowheads="1"/>
              </p:cNvSpPr>
              <p:nvPr/>
            </p:nvSpPr>
            <p:spPr bwMode="auto">
              <a:xfrm>
                <a:off x="6611217" y="5190398"/>
                <a:ext cx="923925" cy="222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grpSp>
          <p:nvGrpSpPr>
            <p:cNvPr id="17419" name="组合 52"/>
            <p:cNvGrpSpPr>
              <a:grpSpLocks/>
            </p:cNvGrpSpPr>
            <p:nvPr/>
          </p:nvGrpSpPr>
          <p:grpSpPr bwMode="auto">
            <a:xfrm>
              <a:off x="8074026" y="5722937"/>
              <a:ext cx="1622425" cy="277001"/>
              <a:chOff x="6343650" y="5445123"/>
              <a:chExt cx="1622374" cy="294092"/>
            </a:xfrm>
          </p:grpSpPr>
          <p:sp>
            <p:nvSpPr>
              <p:cNvPr id="17456" name="Rectangle 26"/>
              <p:cNvSpPr>
                <a:spLocks noChangeArrowheads="1"/>
              </p:cNvSpPr>
              <p:nvPr/>
            </p:nvSpPr>
            <p:spPr bwMode="auto">
              <a:xfrm>
                <a:off x="7562849" y="5445123"/>
                <a:ext cx="403175" cy="29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rPr>
                  <a:t>v</a:t>
                </a:r>
                <a:r>
                  <a:rPr kumimoji="1" lang="en-US" altLang="zh-CN" sz="1800" b="1" baseline="-25000">
                    <a:solidFill>
                      <a:srgbClr val="000000"/>
                    </a:solidFill>
                    <a:latin typeface="Times New Roman" panose="02020603050405020304" pitchFamily="18" charset="0"/>
                  </a:rPr>
                  <a:t>j</a:t>
                </a:r>
                <a:endParaRPr kumimoji="1" lang="en-US" altLang="zh-CN" sz="2400" b="1">
                  <a:latin typeface="Times New Roman" panose="02020603050405020304" pitchFamily="18" charset="0"/>
                </a:endParaRPr>
              </a:p>
            </p:txBody>
          </p:sp>
          <p:sp>
            <p:nvSpPr>
              <p:cNvPr id="17457" name="Rectangle 31"/>
              <p:cNvSpPr>
                <a:spLocks noChangeArrowheads="1"/>
              </p:cNvSpPr>
              <p:nvPr/>
            </p:nvSpPr>
            <p:spPr bwMode="auto">
              <a:xfrm>
                <a:off x="6343650" y="5445125"/>
                <a:ext cx="403225" cy="29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rPr>
                  <a:t>v</a:t>
                </a:r>
                <a:r>
                  <a:rPr kumimoji="1" lang="en-US" altLang="zh-CN" sz="1800" b="1" baseline="-25000">
                    <a:solidFill>
                      <a:srgbClr val="000000"/>
                    </a:solidFill>
                    <a:latin typeface="Times New Roman" panose="02020603050405020304" pitchFamily="18" charset="0"/>
                  </a:rPr>
                  <a:t>j+1</a:t>
                </a:r>
                <a:endParaRPr kumimoji="1" lang="en-US" altLang="zh-CN" sz="2400" b="1">
                  <a:latin typeface="Times New Roman" panose="02020603050405020304" pitchFamily="18" charset="0"/>
                </a:endParaRPr>
              </a:p>
            </p:txBody>
          </p:sp>
          <p:sp>
            <p:nvSpPr>
              <p:cNvPr id="17458" name="Rectangle 42"/>
              <p:cNvSpPr>
                <a:spLocks noChangeArrowheads="1"/>
              </p:cNvSpPr>
              <p:nvPr/>
            </p:nvSpPr>
            <p:spPr bwMode="auto">
              <a:xfrm>
                <a:off x="6877050" y="5445125"/>
                <a:ext cx="533400" cy="29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rPr>
                  <a:t>e</a:t>
                </a:r>
                <a:r>
                  <a:rPr kumimoji="1" lang="en-US" altLang="zh-CN" sz="1800" b="1" baseline="-25000">
                    <a:solidFill>
                      <a:srgbClr val="000000"/>
                    </a:solidFill>
                    <a:latin typeface="Times New Roman" panose="02020603050405020304" pitchFamily="18" charset="0"/>
                  </a:rPr>
                  <a:t>j+1</a:t>
                </a:r>
                <a:endParaRPr kumimoji="1" lang="en-US" altLang="zh-CN" sz="2400" b="1">
                  <a:latin typeface="Times New Roman" panose="02020603050405020304" pitchFamily="18" charset="0"/>
                </a:endParaRPr>
              </a:p>
            </p:txBody>
          </p:sp>
        </p:grpSp>
        <p:grpSp>
          <p:nvGrpSpPr>
            <p:cNvPr id="17420" name="组合 55"/>
            <p:cNvGrpSpPr>
              <a:grpSpLocks/>
            </p:cNvGrpSpPr>
            <p:nvPr/>
          </p:nvGrpSpPr>
          <p:grpSpPr bwMode="auto">
            <a:xfrm>
              <a:off x="9480551" y="4797425"/>
              <a:ext cx="301625" cy="425450"/>
              <a:chOff x="6038850" y="4606925"/>
              <a:chExt cx="301625" cy="450850"/>
            </a:xfrm>
          </p:grpSpPr>
          <p:sp>
            <p:nvSpPr>
              <p:cNvPr id="17454" name="Oval 17"/>
              <p:cNvSpPr>
                <a:spLocks noChangeArrowheads="1"/>
              </p:cNvSpPr>
              <p:nvPr/>
            </p:nvSpPr>
            <p:spPr bwMode="auto">
              <a:xfrm>
                <a:off x="6054725" y="4946650"/>
                <a:ext cx="82550" cy="111125"/>
              </a:xfrm>
              <a:prstGeom prst="ellipse">
                <a:avLst/>
              </a:prstGeom>
              <a:solidFill>
                <a:srgbClr val="FFFFFF"/>
              </a:solidFill>
              <a:ln w="11113">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17455" name="Rectangle 36"/>
              <p:cNvSpPr>
                <a:spLocks noChangeArrowheads="1"/>
              </p:cNvSpPr>
              <p:nvPr/>
            </p:nvSpPr>
            <p:spPr bwMode="auto">
              <a:xfrm>
                <a:off x="6038850" y="4606925"/>
                <a:ext cx="301625" cy="29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rPr>
                  <a:t>v</a:t>
                </a:r>
                <a:r>
                  <a:rPr kumimoji="1" lang="en-US" altLang="zh-CN" sz="1800" b="1" baseline="-25000">
                    <a:solidFill>
                      <a:srgbClr val="000000"/>
                    </a:solidFill>
                    <a:latin typeface="Times New Roman" panose="02020603050405020304" pitchFamily="18" charset="0"/>
                  </a:rPr>
                  <a:t> </a:t>
                </a:r>
                <a:endParaRPr kumimoji="1" lang="en-US" altLang="zh-CN" sz="2400" b="1">
                  <a:latin typeface="Times New Roman" panose="02020603050405020304" pitchFamily="18" charset="0"/>
                </a:endParaRPr>
              </a:p>
            </p:txBody>
          </p:sp>
        </p:grpSp>
        <p:grpSp>
          <p:nvGrpSpPr>
            <p:cNvPr id="17421" name="组合 53"/>
            <p:cNvGrpSpPr>
              <a:grpSpLocks/>
            </p:cNvGrpSpPr>
            <p:nvPr/>
          </p:nvGrpSpPr>
          <p:grpSpPr bwMode="auto">
            <a:xfrm>
              <a:off x="9439275" y="5191126"/>
              <a:ext cx="319088" cy="600075"/>
              <a:chOff x="5998510" y="5024492"/>
              <a:chExt cx="318983" cy="635518"/>
            </a:xfrm>
          </p:grpSpPr>
          <p:sp>
            <p:nvSpPr>
              <p:cNvPr id="17452" name="Line 46"/>
              <p:cNvSpPr>
                <a:spLocks noChangeShapeType="1"/>
              </p:cNvSpPr>
              <p:nvPr/>
            </p:nvSpPr>
            <p:spPr bwMode="auto">
              <a:xfrm flipH="1">
                <a:off x="5998510" y="5024492"/>
                <a:ext cx="88900" cy="6355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3" name="Rectangle 48"/>
              <p:cNvSpPr>
                <a:spLocks noChangeArrowheads="1"/>
              </p:cNvSpPr>
              <p:nvPr/>
            </p:nvSpPr>
            <p:spPr bwMode="auto">
              <a:xfrm flipH="1">
                <a:off x="6092638" y="5159874"/>
                <a:ext cx="224855" cy="29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1">
                    <a:solidFill>
                      <a:srgbClr val="000000"/>
                    </a:solidFill>
                    <a:latin typeface="Times New Roman" panose="02020603050405020304" pitchFamily="18" charset="0"/>
                  </a:rPr>
                  <a:t>e </a:t>
                </a:r>
                <a:endParaRPr kumimoji="1" lang="en-US" altLang="zh-CN" sz="2400" b="1">
                  <a:latin typeface="Times New Roman" panose="02020603050405020304" pitchFamily="18" charset="0"/>
                </a:endParaRPr>
              </a:p>
            </p:txBody>
          </p:sp>
        </p:grpSp>
      </p:grpSp>
    </p:spTree>
    <p:extLst>
      <p:ext uri="{BB962C8B-B14F-4D97-AF65-F5344CB8AC3E}">
        <p14:creationId xmlns:p14="http://schemas.microsoft.com/office/powerpoint/2010/main" val="136727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p:txBody>
          <a:bodyPr/>
          <a:lstStyle/>
          <a:p>
            <a:r>
              <a:rPr lang="zh-CN" altLang="en-US" dirty="0">
                <a:solidFill>
                  <a:srgbClr val="000000"/>
                </a:solidFill>
                <a:ea typeface="_GB2312"/>
                <a:cs typeface="_GB2312"/>
              </a:rPr>
              <a:t>求欧拉图中欧拉回路的算法</a:t>
            </a:r>
          </a:p>
        </p:txBody>
      </p:sp>
      <p:sp>
        <p:nvSpPr>
          <p:cNvPr id="640003" name="Rectangle 3"/>
          <p:cNvSpPr>
            <a:spLocks noGrp="1" noChangeArrowheads="1"/>
          </p:cNvSpPr>
          <p:nvPr>
            <p:ph sz="quarter" idx="1"/>
          </p:nvPr>
        </p:nvSpPr>
        <p:spPr/>
        <p:txBody>
          <a:bodyPr/>
          <a:lstStyle/>
          <a:p>
            <a:r>
              <a:rPr lang="zh-CN" altLang="en-US">
                <a:solidFill>
                  <a:srgbClr val="000000"/>
                </a:solidFill>
                <a:latin typeface=""/>
              </a:rPr>
              <a:t>例</a:t>
            </a:r>
            <a:r>
              <a:rPr lang="en-US" altLang="zh-CN">
                <a:solidFill>
                  <a:srgbClr val="000000"/>
                </a:solidFill>
                <a:latin typeface=""/>
              </a:rPr>
              <a:t>11.2</a:t>
            </a:r>
            <a:r>
              <a:rPr lang="en-US" altLang="zh-CN"/>
              <a:t>    </a:t>
            </a:r>
            <a:r>
              <a:rPr lang="zh-CN" altLang="en-US"/>
              <a:t>图</a:t>
            </a:r>
            <a:r>
              <a:rPr lang="en-US" altLang="zh-CN"/>
              <a:t>11.4(1)</a:t>
            </a:r>
            <a:r>
              <a:rPr lang="zh-CN" altLang="en-US"/>
              <a:t>是给定的欧拉图</a:t>
            </a:r>
            <a:r>
              <a:rPr lang="en-US" altLang="zh-CN"/>
              <a:t>G。</a:t>
            </a:r>
          </a:p>
          <a:p>
            <a:r>
              <a:rPr lang="zh-CN" altLang="en-US"/>
              <a:t>某人用</a:t>
            </a:r>
            <a:r>
              <a:rPr lang="en-US" altLang="zh-CN"/>
              <a:t>Fleury</a:t>
            </a:r>
            <a:r>
              <a:rPr lang="zh-CN" altLang="en-US"/>
              <a:t>算法求</a:t>
            </a:r>
            <a:r>
              <a:rPr lang="en-US" altLang="zh-CN"/>
              <a:t>G</a:t>
            </a:r>
            <a:r>
              <a:rPr lang="zh-CN" altLang="en-US"/>
              <a:t>中的欧拉回路时，走了简单回路</a:t>
            </a:r>
            <a:r>
              <a:rPr lang="en-US" altLang="zh-CN"/>
              <a:t>v</a:t>
            </a:r>
            <a:r>
              <a:rPr lang="en-US" altLang="zh-CN" baseline="-30000"/>
              <a:t>2</a:t>
            </a:r>
            <a:r>
              <a:rPr lang="en-US" altLang="zh-CN"/>
              <a:t>e</a:t>
            </a:r>
            <a:r>
              <a:rPr lang="en-US" altLang="zh-CN" baseline="-30000"/>
              <a:t>2</a:t>
            </a:r>
            <a:r>
              <a:rPr lang="en-US" altLang="zh-CN"/>
              <a:t>v</a:t>
            </a:r>
            <a:r>
              <a:rPr lang="en-US" altLang="zh-CN" baseline="-30000"/>
              <a:t>3</a:t>
            </a:r>
            <a:r>
              <a:rPr lang="en-US" altLang="zh-CN"/>
              <a:t>e</a:t>
            </a:r>
            <a:r>
              <a:rPr lang="en-US" altLang="zh-CN" baseline="-30000"/>
              <a:t>3</a:t>
            </a:r>
            <a:r>
              <a:rPr lang="en-US" altLang="zh-CN"/>
              <a:t>v</a:t>
            </a:r>
            <a:r>
              <a:rPr lang="en-US" altLang="zh-CN" baseline="-30000"/>
              <a:t>4</a:t>
            </a:r>
            <a:r>
              <a:rPr lang="en-US" altLang="zh-CN"/>
              <a:t>e</a:t>
            </a:r>
            <a:r>
              <a:rPr lang="en-US" altLang="zh-CN" baseline="-30000"/>
              <a:t>14</a:t>
            </a:r>
            <a:r>
              <a:rPr lang="en-US" altLang="zh-CN"/>
              <a:t>v</a:t>
            </a:r>
            <a:r>
              <a:rPr lang="en-US" altLang="zh-CN" baseline="-30000"/>
              <a:t>9</a:t>
            </a:r>
            <a:r>
              <a:rPr lang="en-US" altLang="zh-CN"/>
              <a:t>e</a:t>
            </a:r>
            <a:r>
              <a:rPr lang="en-US" altLang="zh-CN" baseline="-30000"/>
              <a:t>10</a:t>
            </a:r>
            <a:r>
              <a:rPr lang="en-US" altLang="zh-CN"/>
              <a:t>v</a:t>
            </a:r>
            <a:r>
              <a:rPr lang="en-US" altLang="zh-CN" baseline="-30000"/>
              <a:t>2</a:t>
            </a:r>
            <a:r>
              <a:rPr lang="en-US" altLang="zh-CN"/>
              <a:t>e</a:t>
            </a:r>
            <a:r>
              <a:rPr lang="en-US" altLang="zh-CN" baseline="-30000"/>
              <a:t>1</a:t>
            </a:r>
            <a:r>
              <a:rPr lang="en-US" altLang="zh-CN"/>
              <a:t>v</a:t>
            </a:r>
            <a:r>
              <a:rPr lang="en-US" altLang="zh-CN" baseline="-30000"/>
              <a:t>1</a:t>
            </a:r>
            <a:r>
              <a:rPr lang="en-US" altLang="zh-CN"/>
              <a:t>e</a:t>
            </a:r>
            <a:r>
              <a:rPr lang="en-US" altLang="zh-CN" baseline="-30000"/>
              <a:t>8</a:t>
            </a:r>
            <a:r>
              <a:rPr lang="en-US" altLang="zh-CN"/>
              <a:t>v</a:t>
            </a:r>
            <a:r>
              <a:rPr lang="en-US" altLang="zh-CN" baseline="-30000"/>
              <a:t>8</a:t>
            </a:r>
            <a:r>
              <a:rPr lang="en-US" altLang="zh-CN"/>
              <a:t>e</a:t>
            </a:r>
            <a:r>
              <a:rPr lang="en-US" altLang="zh-CN" baseline="-30000"/>
              <a:t>9</a:t>
            </a:r>
            <a:r>
              <a:rPr lang="en-US" altLang="zh-CN"/>
              <a:t>v</a:t>
            </a:r>
            <a:r>
              <a:rPr lang="en-US" altLang="zh-CN" baseline="-30000"/>
              <a:t>2</a:t>
            </a:r>
            <a:r>
              <a:rPr lang="zh-CN" altLang="en-US"/>
              <a:t>之后(观看他的错误走法)，无法行遍了，试分析在哪步他犯了错误?</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1026"/>
          <p:cNvSpPr>
            <a:spLocks noGrp="1" noChangeArrowheads="1"/>
          </p:cNvSpPr>
          <p:nvPr>
            <p:ph type="title"/>
          </p:nvPr>
        </p:nvSpPr>
        <p:spPr/>
        <p:txBody>
          <a:bodyPr/>
          <a:lstStyle/>
          <a:p>
            <a:r>
              <a:rPr lang="zh-CN" altLang="en-US" dirty="0">
                <a:solidFill>
                  <a:srgbClr val="000000"/>
                </a:solidFill>
                <a:ea typeface="_GB2312"/>
                <a:cs typeface="_GB2312"/>
              </a:rPr>
              <a:t>求欧拉图中欧拉回路的算法</a:t>
            </a:r>
          </a:p>
        </p:txBody>
      </p:sp>
      <p:sp>
        <p:nvSpPr>
          <p:cNvPr id="641027" name="Rectangle 1027"/>
          <p:cNvSpPr>
            <a:spLocks noGrp="1" noChangeArrowheads="1"/>
          </p:cNvSpPr>
          <p:nvPr>
            <p:ph sz="quarter" idx="1"/>
          </p:nvPr>
        </p:nvSpPr>
        <p:spPr/>
        <p:txBody>
          <a:bodyPr/>
          <a:lstStyle/>
          <a:p>
            <a:r>
              <a:rPr lang="en-US" altLang="zh-CN"/>
              <a:t>v</a:t>
            </a:r>
            <a:r>
              <a:rPr lang="en-US" altLang="zh-CN" baseline="-30000"/>
              <a:t>2</a:t>
            </a:r>
            <a:r>
              <a:rPr lang="en-US" altLang="zh-CN"/>
              <a:t>e</a:t>
            </a:r>
            <a:r>
              <a:rPr lang="en-US" altLang="zh-CN" baseline="-30000"/>
              <a:t>2</a:t>
            </a:r>
            <a:r>
              <a:rPr lang="en-US" altLang="zh-CN"/>
              <a:t>v</a:t>
            </a:r>
            <a:r>
              <a:rPr lang="en-US" altLang="zh-CN" baseline="-30000"/>
              <a:t>3</a:t>
            </a:r>
            <a:r>
              <a:rPr lang="en-US" altLang="zh-CN"/>
              <a:t>e</a:t>
            </a:r>
            <a:r>
              <a:rPr lang="en-US" altLang="zh-CN" baseline="-30000"/>
              <a:t>3</a:t>
            </a:r>
            <a:r>
              <a:rPr lang="en-US" altLang="zh-CN"/>
              <a:t>v</a:t>
            </a:r>
            <a:r>
              <a:rPr lang="en-US" altLang="zh-CN" baseline="-30000"/>
              <a:t>4</a:t>
            </a:r>
            <a:r>
              <a:rPr lang="en-US" altLang="zh-CN"/>
              <a:t>e</a:t>
            </a:r>
            <a:r>
              <a:rPr lang="en-US" altLang="zh-CN" baseline="-30000"/>
              <a:t>14</a:t>
            </a:r>
            <a:r>
              <a:rPr lang="en-US" altLang="zh-CN"/>
              <a:t>v</a:t>
            </a:r>
            <a:r>
              <a:rPr lang="en-US" altLang="zh-CN" baseline="-30000"/>
              <a:t>9</a:t>
            </a:r>
            <a:r>
              <a:rPr lang="en-US" altLang="zh-CN"/>
              <a:t>e</a:t>
            </a:r>
            <a:r>
              <a:rPr lang="en-US" altLang="zh-CN" baseline="-30000"/>
              <a:t>10</a:t>
            </a:r>
            <a:r>
              <a:rPr lang="en-US" altLang="zh-CN"/>
              <a:t>v</a:t>
            </a:r>
            <a:r>
              <a:rPr lang="en-US" altLang="zh-CN" baseline="-30000"/>
              <a:t>2</a:t>
            </a:r>
            <a:r>
              <a:rPr lang="en-US" altLang="zh-CN"/>
              <a:t>e</a:t>
            </a:r>
            <a:r>
              <a:rPr lang="en-US" altLang="zh-CN" baseline="-30000"/>
              <a:t>1</a:t>
            </a:r>
            <a:r>
              <a:rPr lang="en-US" altLang="zh-CN"/>
              <a:t>v</a:t>
            </a:r>
            <a:r>
              <a:rPr lang="en-US" altLang="zh-CN" baseline="-30000"/>
              <a:t>1</a:t>
            </a:r>
            <a:r>
              <a:rPr lang="en-US" altLang="zh-CN"/>
              <a:t>e</a:t>
            </a:r>
            <a:r>
              <a:rPr lang="en-US" altLang="zh-CN" baseline="-30000"/>
              <a:t>8</a:t>
            </a:r>
            <a:r>
              <a:rPr lang="en-US" altLang="zh-CN" i="1" u="sng"/>
              <a:t>v</a:t>
            </a:r>
            <a:r>
              <a:rPr lang="en-US" altLang="zh-CN" i="1" u="sng" baseline="-30000"/>
              <a:t>8</a:t>
            </a:r>
            <a:r>
              <a:rPr lang="en-US" altLang="zh-CN"/>
              <a:t>e</a:t>
            </a:r>
            <a:r>
              <a:rPr lang="en-US" altLang="zh-CN" baseline="-30000"/>
              <a:t>9</a:t>
            </a:r>
            <a:r>
              <a:rPr lang="en-US" altLang="zh-CN"/>
              <a:t>v</a:t>
            </a:r>
            <a:r>
              <a:rPr lang="en-US" altLang="zh-CN" baseline="-30000"/>
              <a:t>2</a:t>
            </a:r>
            <a:r>
              <a:rPr lang="zh-CN" altLang="en-US">
                <a:solidFill>
                  <a:srgbClr val="000000"/>
                </a:solidFill>
                <a:latin typeface=""/>
              </a:rPr>
              <a:t> </a:t>
            </a:r>
          </a:p>
        </p:txBody>
      </p:sp>
      <p:pic>
        <p:nvPicPr>
          <p:cNvPr id="641030" name="Picture 1030" descr="15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3" y="2447145"/>
            <a:ext cx="7215187" cy="4008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p:txBody>
          <a:bodyPr/>
          <a:lstStyle/>
          <a:p>
            <a:r>
              <a:rPr lang="zh-CN" altLang="en-US">
                <a:solidFill>
                  <a:srgbClr val="000000"/>
                </a:solidFill>
                <a:ea typeface="_GB2312"/>
                <a:cs typeface="_GB2312"/>
              </a:rPr>
              <a:t>求</a:t>
            </a:r>
            <a:r>
              <a:rPr lang="zh-CN" altLang="en-US" dirty="0">
                <a:solidFill>
                  <a:srgbClr val="000000"/>
                </a:solidFill>
                <a:ea typeface="_GB2312"/>
                <a:cs typeface="_GB2312"/>
              </a:rPr>
              <a:t>欧拉图中欧拉回路的算法</a:t>
            </a:r>
          </a:p>
        </p:txBody>
      </p:sp>
      <p:sp>
        <p:nvSpPr>
          <p:cNvPr id="642051" name="Rectangle 3"/>
          <p:cNvSpPr>
            <a:spLocks noGrp="1" noChangeArrowheads="1"/>
          </p:cNvSpPr>
          <p:nvPr>
            <p:ph sz="quarter" idx="1"/>
          </p:nvPr>
        </p:nvSpPr>
        <p:spPr>
          <a:xfrm>
            <a:off x="816864" y="1600200"/>
            <a:ext cx="8159456" cy="4495800"/>
          </a:xfrm>
        </p:spPr>
        <p:txBody>
          <a:bodyPr/>
          <a:lstStyle/>
          <a:p>
            <a:pPr>
              <a:lnSpc>
                <a:spcPct val="90000"/>
              </a:lnSpc>
            </a:pPr>
            <a:r>
              <a:rPr lang="zh-CN" altLang="en-US" sz="2800" dirty="0">
                <a:solidFill>
                  <a:srgbClr val="000000"/>
                </a:solidFill>
                <a:latin typeface=""/>
              </a:rPr>
              <a:t>2．</a:t>
            </a:r>
            <a:r>
              <a:rPr lang="zh-CN" altLang="en-US" sz="2800" dirty="0">
                <a:solidFill>
                  <a:srgbClr val="FF0000"/>
                </a:solidFill>
                <a:latin typeface=""/>
              </a:rPr>
              <a:t>逐步</a:t>
            </a:r>
            <a:r>
              <a:rPr lang="zh-CN" altLang="en-US" sz="2800" dirty="0">
                <a:solidFill>
                  <a:srgbClr val="00B0F0"/>
                </a:solidFill>
                <a:latin typeface=""/>
              </a:rPr>
              <a:t>插入回路</a:t>
            </a:r>
            <a:r>
              <a:rPr lang="zh-CN" altLang="en-US" sz="2800" dirty="0">
                <a:solidFill>
                  <a:srgbClr val="000000"/>
                </a:solidFill>
                <a:latin typeface=""/>
              </a:rPr>
              <a:t>法 　　设</a:t>
            </a:r>
            <a:r>
              <a:rPr lang="en-US" altLang="zh-CN" sz="2800" dirty="0">
                <a:solidFill>
                  <a:srgbClr val="000000"/>
                </a:solidFill>
                <a:latin typeface=""/>
              </a:rPr>
              <a:t>G</a:t>
            </a:r>
            <a:r>
              <a:rPr lang="zh-CN" altLang="en-US" sz="2800" dirty="0">
                <a:solidFill>
                  <a:srgbClr val="000000"/>
                </a:solidFill>
                <a:latin typeface=""/>
              </a:rPr>
              <a:t>为</a:t>
            </a:r>
            <a:r>
              <a:rPr lang="en-US" altLang="zh-CN" sz="2800" dirty="0">
                <a:solidFill>
                  <a:srgbClr val="000000"/>
                </a:solidFill>
                <a:latin typeface=""/>
              </a:rPr>
              <a:t>n</a:t>
            </a:r>
            <a:r>
              <a:rPr lang="zh-CN" altLang="en-US" sz="2800" dirty="0">
                <a:solidFill>
                  <a:srgbClr val="000000"/>
                </a:solidFill>
                <a:latin typeface=""/>
              </a:rPr>
              <a:t>阶无向欧拉图，</a:t>
            </a:r>
            <a:r>
              <a:rPr lang="en-US" altLang="zh-CN" sz="2800" dirty="0">
                <a:solidFill>
                  <a:srgbClr val="000000"/>
                </a:solidFill>
                <a:latin typeface=""/>
              </a:rPr>
              <a:t>V(G)={v</a:t>
            </a:r>
            <a:r>
              <a:rPr lang="en-US" altLang="zh-CN" sz="2800" baseline="-30000" dirty="0">
                <a:solidFill>
                  <a:srgbClr val="000000"/>
                </a:solidFill>
                <a:latin typeface=""/>
              </a:rPr>
              <a:t>1</a:t>
            </a:r>
            <a:r>
              <a:rPr lang="en-US" altLang="zh-CN" sz="2800" dirty="0">
                <a:solidFill>
                  <a:srgbClr val="000000"/>
                </a:solidFill>
                <a:latin typeface=""/>
              </a:rPr>
              <a:t>,v</a:t>
            </a:r>
            <a:r>
              <a:rPr lang="en-US" altLang="zh-CN" sz="2800" baseline="-30000" dirty="0">
                <a:solidFill>
                  <a:srgbClr val="000000"/>
                </a:solidFill>
                <a:latin typeface=""/>
              </a:rPr>
              <a:t>2</a:t>
            </a:r>
            <a:r>
              <a:rPr lang="en-US" altLang="zh-CN" sz="2800" dirty="0">
                <a:solidFill>
                  <a:srgbClr val="000000"/>
                </a:solidFill>
                <a:latin typeface=""/>
              </a:rPr>
              <a:t>,</a:t>
            </a:r>
            <a:r>
              <a:rPr lang="en-US" altLang="zh-CN" sz="2800" dirty="0">
                <a:solidFill>
                  <a:srgbClr val="000000"/>
                </a:solidFill>
              </a:rPr>
              <a:t>…</a:t>
            </a:r>
            <a:r>
              <a:rPr lang="en-US" altLang="zh-CN" sz="2800" dirty="0">
                <a:solidFill>
                  <a:srgbClr val="000000"/>
                </a:solidFill>
                <a:latin typeface=""/>
              </a:rPr>
              <a:t>,</a:t>
            </a:r>
            <a:r>
              <a:rPr lang="en-US" altLang="zh-CN" sz="2800" dirty="0" err="1">
                <a:solidFill>
                  <a:srgbClr val="000000"/>
                </a:solidFill>
                <a:latin typeface=""/>
              </a:rPr>
              <a:t>v</a:t>
            </a:r>
            <a:r>
              <a:rPr lang="en-US" altLang="zh-CN" sz="2800" baseline="-30000" dirty="0" err="1">
                <a:solidFill>
                  <a:srgbClr val="000000"/>
                </a:solidFill>
                <a:latin typeface=""/>
              </a:rPr>
              <a:t>n</a:t>
            </a:r>
            <a:r>
              <a:rPr lang="en-US" altLang="zh-CN" sz="2800" dirty="0">
                <a:solidFill>
                  <a:srgbClr val="000000"/>
                </a:solidFill>
                <a:latin typeface=""/>
              </a:rPr>
              <a:t>}，</a:t>
            </a:r>
            <a:r>
              <a:rPr lang="zh-CN" altLang="en-US" sz="2800" dirty="0">
                <a:solidFill>
                  <a:srgbClr val="000000"/>
                </a:solidFill>
                <a:latin typeface=""/>
              </a:rPr>
              <a:t>求</a:t>
            </a:r>
            <a:r>
              <a:rPr lang="en-US" altLang="zh-CN" sz="2800" dirty="0">
                <a:solidFill>
                  <a:srgbClr val="000000"/>
                </a:solidFill>
                <a:latin typeface=""/>
              </a:rPr>
              <a:t>G</a:t>
            </a:r>
            <a:r>
              <a:rPr lang="zh-CN" altLang="en-US" sz="2800" dirty="0">
                <a:solidFill>
                  <a:srgbClr val="000000"/>
                </a:solidFill>
                <a:latin typeface=""/>
              </a:rPr>
              <a:t>中欧拉回路的逐步插入回路法的算法如下： </a:t>
            </a:r>
            <a:r>
              <a:rPr lang="en-US" altLang="zh-CN" sz="2800" dirty="0">
                <a:solidFill>
                  <a:srgbClr val="FF0000"/>
                </a:solidFill>
                <a:latin typeface=""/>
              </a:rPr>
              <a:t>v</a:t>
            </a:r>
            <a:r>
              <a:rPr lang="en-US" altLang="zh-CN" sz="2800" baseline="30000" dirty="0">
                <a:solidFill>
                  <a:srgbClr val="FF0000"/>
                </a:solidFill>
                <a:latin typeface=""/>
              </a:rPr>
              <a:t>*</a:t>
            </a:r>
            <a:r>
              <a:rPr lang="zh-CN" altLang="en-US" sz="2800" dirty="0">
                <a:solidFill>
                  <a:srgbClr val="FF0000"/>
                </a:solidFill>
                <a:latin typeface=""/>
              </a:rPr>
              <a:t>代表圈的起点</a:t>
            </a:r>
          </a:p>
          <a:p>
            <a:pPr>
              <a:lnSpc>
                <a:spcPct val="90000"/>
              </a:lnSpc>
            </a:pPr>
            <a:r>
              <a:rPr lang="zh-CN" altLang="en-US" sz="2800" dirty="0">
                <a:solidFill>
                  <a:srgbClr val="FF0000"/>
                </a:solidFill>
                <a:latin typeface=""/>
              </a:rPr>
              <a:t>开始 </a:t>
            </a:r>
            <a:r>
              <a:rPr lang="en-US" altLang="zh-CN" sz="2800" dirty="0">
                <a:solidFill>
                  <a:srgbClr val="FF0000"/>
                </a:solidFill>
                <a:latin typeface=""/>
              </a:rPr>
              <a:t>i←0，v</a:t>
            </a:r>
            <a:r>
              <a:rPr lang="en-US" altLang="zh-CN" sz="2800" baseline="30000" dirty="0">
                <a:solidFill>
                  <a:srgbClr val="FF0000"/>
                </a:solidFill>
                <a:latin typeface=""/>
              </a:rPr>
              <a:t>*</a:t>
            </a:r>
            <a:r>
              <a:rPr lang="en-US" altLang="zh-CN" sz="2800" dirty="0">
                <a:solidFill>
                  <a:srgbClr val="FF0000"/>
                </a:solidFill>
                <a:latin typeface=""/>
              </a:rPr>
              <a:t>=v</a:t>
            </a:r>
            <a:r>
              <a:rPr lang="en-US" altLang="zh-CN" sz="2800" baseline="-30000" dirty="0">
                <a:solidFill>
                  <a:srgbClr val="FF0000"/>
                </a:solidFill>
                <a:latin typeface=""/>
              </a:rPr>
              <a:t>1</a:t>
            </a:r>
            <a:r>
              <a:rPr lang="en-US" altLang="zh-CN" sz="2800" dirty="0">
                <a:solidFill>
                  <a:srgbClr val="FF0000"/>
                </a:solidFill>
                <a:latin typeface=""/>
              </a:rPr>
              <a:t>，v=v</a:t>
            </a:r>
            <a:r>
              <a:rPr lang="en-US" altLang="zh-CN" sz="2800" baseline="-30000" dirty="0">
                <a:solidFill>
                  <a:srgbClr val="FF0000"/>
                </a:solidFill>
                <a:latin typeface=""/>
              </a:rPr>
              <a:t>1</a:t>
            </a:r>
            <a:r>
              <a:rPr lang="en-US" altLang="zh-CN" sz="2800" dirty="0">
                <a:solidFill>
                  <a:srgbClr val="FF0000"/>
                </a:solidFill>
                <a:latin typeface=""/>
              </a:rPr>
              <a:t>，P</a:t>
            </a:r>
            <a:r>
              <a:rPr lang="en-US" altLang="zh-CN" sz="2800" baseline="-30000" dirty="0">
                <a:solidFill>
                  <a:srgbClr val="FF0000"/>
                </a:solidFill>
                <a:latin typeface=""/>
              </a:rPr>
              <a:t>0</a:t>
            </a:r>
            <a:r>
              <a:rPr lang="en-US" altLang="zh-CN" sz="2800" dirty="0">
                <a:solidFill>
                  <a:srgbClr val="FF0000"/>
                </a:solidFill>
                <a:latin typeface=""/>
              </a:rPr>
              <a:t>=v</a:t>
            </a:r>
            <a:r>
              <a:rPr lang="en-US" altLang="zh-CN" sz="2800" baseline="-30000" dirty="0">
                <a:solidFill>
                  <a:srgbClr val="FF0000"/>
                </a:solidFill>
                <a:latin typeface=""/>
              </a:rPr>
              <a:t>1</a:t>
            </a:r>
            <a:r>
              <a:rPr lang="en-US" altLang="zh-CN" sz="2800" dirty="0">
                <a:solidFill>
                  <a:srgbClr val="FF0000"/>
                </a:solidFill>
                <a:latin typeface=""/>
              </a:rPr>
              <a:t>，G</a:t>
            </a:r>
            <a:r>
              <a:rPr lang="en-US" altLang="zh-CN" sz="2800" baseline="-30000" dirty="0">
                <a:solidFill>
                  <a:srgbClr val="FF0000"/>
                </a:solidFill>
                <a:latin typeface=""/>
              </a:rPr>
              <a:t>0</a:t>
            </a:r>
            <a:r>
              <a:rPr lang="en-US" altLang="zh-CN" sz="2800" dirty="0">
                <a:solidFill>
                  <a:srgbClr val="FF0000"/>
                </a:solidFill>
                <a:latin typeface=""/>
              </a:rPr>
              <a:t>=G. </a:t>
            </a:r>
          </a:p>
          <a:p>
            <a:pPr lvl="1">
              <a:lnSpc>
                <a:spcPct val="90000"/>
              </a:lnSpc>
            </a:pPr>
            <a:r>
              <a:rPr lang="en-US" altLang="zh-CN" sz="2300" dirty="0">
                <a:solidFill>
                  <a:srgbClr val="000000"/>
                </a:solidFill>
                <a:latin typeface=""/>
              </a:rPr>
              <a:t>1．</a:t>
            </a:r>
            <a:r>
              <a:rPr lang="zh-CN" altLang="en-US" sz="2300" dirty="0">
                <a:solidFill>
                  <a:srgbClr val="000000"/>
                </a:solidFill>
                <a:latin typeface=""/>
              </a:rPr>
              <a:t>在</a:t>
            </a:r>
            <a:r>
              <a:rPr lang="en-US" altLang="zh-CN" sz="2300" dirty="0" err="1">
                <a:solidFill>
                  <a:srgbClr val="000000"/>
                </a:solidFill>
                <a:latin typeface=""/>
              </a:rPr>
              <a:t>G</a:t>
            </a:r>
            <a:r>
              <a:rPr lang="en-US" altLang="zh-CN" sz="2300" baseline="-30000" dirty="0" err="1">
                <a:solidFill>
                  <a:srgbClr val="000000"/>
                </a:solidFill>
                <a:latin typeface=""/>
              </a:rPr>
              <a:t>i</a:t>
            </a:r>
            <a:r>
              <a:rPr lang="zh-CN" altLang="en-US" sz="2300" dirty="0">
                <a:solidFill>
                  <a:srgbClr val="000000"/>
                </a:solidFill>
                <a:latin typeface=""/>
              </a:rPr>
              <a:t>中任取一条与</a:t>
            </a:r>
            <a:r>
              <a:rPr lang="en-US" altLang="zh-CN" sz="2300" dirty="0">
                <a:solidFill>
                  <a:srgbClr val="FF0000"/>
                </a:solidFill>
                <a:latin typeface=""/>
              </a:rPr>
              <a:t>v</a:t>
            </a:r>
            <a:r>
              <a:rPr lang="zh-CN" altLang="en-US" sz="2300" dirty="0">
                <a:solidFill>
                  <a:srgbClr val="000000"/>
                </a:solidFill>
                <a:latin typeface=""/>
              </a:rPr>
              <a:t>关联的边</a:t>
            </a:r>
            <a:r>
              <a:rPr lang="en-US" altLang="zh-CN" sz="2300" dirty="0">
                <a:solidFill>
                  <a:srgbClr val="000000"/>
                </a:solidFill>
                <a:latin typeface=""/>
              </a:rPr>
              <a:t>e=(</a:t>
            </a:r>
            <a:r>
              <a:rPr lang="en-US" altLang="zh-CN" sz="2300" dirty="0" err="1">
                <a:solidFill>
                  <a:srgbClr val="000000"/>
                </a:solidFill>
                <a:latin typeface=""/>
              </a:rPr>
              <a:t>v,v</a:t>
            </a:r>
            <a:r>
              <a:rPr lang="en-US" altLang="zh-CN" sz="2300" dirty="0">
                <a:solidFill>
                  <a:srgbClr val="000000"/>
                </a:solidFill>
                <a:latin typeface=""/>
              </a:rPr>
              <a:t>')，</a:t>
            </a:r>
            <a:r>
              <a:rPr lang="zh-CN" altLang="en-US" sz="2300" dirty="0">
                <a:solidFill>
                  <a:srgbClr val="000000"/>
                </a:solidFill>
                <a:latin typeface=""/>
              </a:rPr>
              <a:t>将</a:t>
            </a:r>
            <a:r>
              <a:rPr lang="en-US" altLang="zh-CN" sz="2300" dirty="0">
                <a:solidFill>
                  <a:srgbClr val="000000"/>
                </a:solidFill>
                <a:latin typeface=""/>
              </a:rPr>
              <a:t>e</a:t>
            </a:r>
            <a:r>
              <a:rPr lang="zh-CN" altLang="en-US" sz="2300" dirty="0">
                <a:solidFill>
                  <a:srgbClr val="000000"/>
                </a:solidFill>
                <a:latin typeface=""/>
              </a:rPr>
              <a:t>及</a:t>
            </a:r>
            <a:r>
              <a:rPr lang="en-US" altLang="zh-CN" sz="2300" dirty="0">
                <a:solidFill>
                  <a:srgbClr val="000000"/>
                </a:solidFill>
                <a:latin typeface=""/>
              </a:rPr>
              <a:t>v'</a:t>
            </a:r>
            <a:r>
              <a:rPr lang="zh-CN" altLang="en-US" sz="2300" dirty="0">
                <a:solidFill>
                  <a:srgbClr val="000000"/>
                </a:solidFill>
                <a:latin typeface=""/>
              </a:rPr>
              <a:t>加入到</a:t>
            </a:r>
            <a:r>
              <a:rPr lang="en-US" altLang="zh-CN" sz="2300" dirty="0">
                <a:solidFill>
                  <a:srgbClr val="000000"/>
                </a:solidFill>
                <a:latin typeface=""/>
              </a:rPr>
              <a:t>P</a:t>
            </a:r>
            <a:r>
              <a:rPr lang="en-US" altLang="zh-CN" sz="2300" baseline="-30000" dirty="0">
                <a:solidFill>
                  <a:srgbClr val="000000"/>
                </a:solidFill>
                <a:latin typeface=""/>
              </a:rPr>
              <a:t>i</a:t>
            </a:r>
            <a:r>
              <a:rPr lang="zh-CN" altLang="en-US" sz="2300" dirty="0">
                <a:solidFill>
                  <a:srgbClr val="000000"/>
                </a:solidFill>
                <a:latin typeface=""/>
              </a:rPr>
              <a:t>中得到</a:t>
            </a:r>
            <a:r>
              <a:rPr lang="en-US" altLang="zh-CN" sz="2300" dirty="0">
                <a:solidFill>
                  <a:srgbClr val="000000"/>
                </a:solidFill>
                <a:latin typeface=""/>
              </a:rPr>
              <a:t>P</a:t>
            </a:r>
            <a:r>
              <a:rPr lang="en-US" altLang="zh-CN" sz="2300" baseline="-30000" dirty="0">
                <a:solidFill>
                  <a:srgbClr val="000000"/>
                </a:solidFill>
                <a:latin typeface=""/>
              </a:rPr>
              <a:t>i+1</a:t>
            </a:r>
            <a:r>
              <a:rPr lang="en-US" altLang="zh-CN" sz="2300" dirty="0">
                <a:solidFill>
                  <a:srgbClr val="000000"/>
                </a:solidFill>
                <a:latin typeface=""/>
              </a:rPr>
              <a:t>.</a:t>
            </a:r>
          </a:p>
          <a:p>
            <a:pPr lvl="1">
              <a:lnSpc>
                <a:spcPct val="90000"/>
              </a:lnSpc>
            </a:pPr>
            <a:r>
              <a:rPr lang="en-US" altLang="zh-CN" sz="2300" dirty="0">
                <a:solidFill>
                  <a:srgbClr val="000000"/>
                </a:solidFill>
                <a:latin typeface=""/>
              </a:rPr>
              <a:t>2．</a:t>
            </a:r>
            <a:r>
              <a:rPr lang="zh-CN" altLang="en-US" sz="2300" dirty="0">
                <a:solidFill>
                  <a:srgbClr val="000000"/>
                </a:solidFill>
                <a:latin typeface=""/>
              </a:rPr>
              <a:t>若</a:t>
            </a:r>
            <a:r>
              <a:rPr lang="en-US" altLang="zh-CN" sz="2300" dirty="0">
                <a:solidFill>
                  <a:srgbClr val="000000"/>
                </a:solidFill>
                <a:latin typeface=""/>
              </a:rPr>
              <a:t>v'=v</a:t>
            </a:r>
            <a:r>
              <a:rPr lang="en-US" altLang="zh-CN" sz="2300" baseline="30000" dirty="0">
                <a:solidFill>
                  <a:srgbClr val="000000"/>
                </a:solidFill>
                <a:latin typeface=""/>
              </a:rPr>
              <a:t>*</a:t>
            </a:r>
            <a:r>
              <a:rPr lang="en-US" altLang="zh-CN" sz="2300" dirty="0">
                <a:solidFill>
                  <a:srgbClr val="000000"/>
                </a:solidFill>
                <a:latin typeface=""/>
              </a:rPr>
              <a:t>，</a:t>
            </a:r>
            <a:r>
              <a:rPr lang="zh-CN" altLang="en-US" sz="2300" dirty="0">
                <a:solidFill>
                  <a:srgbClr val="000000"/>
                </a:solidFill>
                <a:latin typeface=""/>
              </a:rPr>
              <a:t>转3，否则</a:t>
            </a:r>
            <a:r>
              <a:rPr lang="en-US" altLang="zh-CN" sz="2300" dirty="0">
                <a:solidFill>
                  <a:srgbClr val="000000"/>
                </a:solidFill>
                <a:latin typeface=""/>
              </a:rPr>
              <a:t>i←i+1,v=v'，</a:t>
            </a:r>
            <a:r>
              <a:rPr lang="zh-CN" altLang="en-US" sz="2300" dirty="0">
                <a:solidFill>
                  <a:srgbClr val="000000"/>
                </a:solidFill>
                <a:latin typeface=""/>
              </a:rPr>
              <a:t>转1.</a:t>
            </a:r>
          </a:p>
          <a:p>
            <a:pPr lvl="1">
              <a:lnSpc>
                <a:spcPct val="90000"/>
              </a:lnSpc>
            </a:pPr>
            <a:r>
              <a:rPr lang="zh-CN" altLang="en-US" sz="2300" dirty="0">
                <a:solidFill>
                  <a:srgbClr val="000000"/>
                </a:solidFill>
                <a:latin typeface=""/>
              </a:rPr>
              <a:t>3．若</a:t>
            </a:r>
            <a:r>
              <a:rPr lang="en-US" altLang="zh-CN" sz="2300" dirty="0">
                <a:solidFill>
                  <a:srgbClr val="000000"/>
                </a:solidFill>
                <a:latin typeface=""/>
              </a:rPr>
              <a:t>E(P</a:t>
            </a:r>
            <a:r>
              <a:rPr lang="en-US" altLang="zh-CN" sz="2300" baseline="-30000" dirty="0">
                <a:solidFill>
                  <a:srgbClr val="000000"/>
                </a:solidFill>
                <a:latin typeface=""/>
              </a:rPr>
              <a:t>i+1</a:t>
            </a:r>
            <a:r>
              <a:rPr lang="en-US" altLang="zh-CN" sz="2300" dirty="0">
                <a:solidFill>
                  <a:srgbClr val="000000"/>
                </a:solidFill>
                <a:latin typeface=""/>
              </a:rPr>
              <a:t>)=E(G)，</a:t>
            </a:r>
            <a:r>
              <a:rPr lang="zh-CN" altLang="en-US" sz="2300" dirty="0">
                <a:solidFill>
                  <a:srgbClr val="000000"/>
                </a:solidFill>
                <a:latin typeface=""/>
              </a:rPr>
              <a:t>结束，否则，令</a:t>
            </a:r>
            <a:r>
              <a:rPr lang="en-US" altLang="zh-CN" sz="2300" dirty="0">
                <a:solidFill>
                  <a:srgbClr val="000000"/>
                </a:solidFill>
                <a:latin typeface=""/>
              </a:rPr>
              <a:t>G</a:t>
            </a:r>
            <a:r>
              <a:rPr lang="en-US" altLang="zh-CN" sz="2300" baseline="-30000" dirty="0">
                <a:solidFill>
                  <a:srgbClr val="000000"/>
                </a:solidFill>
                <a:latin typeface=""/>
              </a:rPr>
              <a:t>i+1</a:t>
            </a:r>
            <a:r>
              <a:rPr lang="en-US" altLang="zh-CN" sz="2300" dirty="0">
                <a:solidFill>
                  <a:srgbClr val="000000"/>
                </a:solidFill>
                <a:latin typeface=""/>
              </a:rPr>
              <a:t>=G-E(P</a:t>
            </a:r>
            <a:r>
              <a:rPr lang="en-US" altLang="zh-CN" sz="2300" baseline="-30000" dirty="0">
                <a:solidFill>
                  <a:srgbClr val="000000"/>
                </a:solidFill>
                <a:latin typeface=""/>
              </a:rPr>
              <a:t>i+1</a:t>
            </a:r>
            <a:r>
              <a:rPr lang="en-US" altLang="zh-CN" sz="2300" dirty="0">
                <a:solidFill>
                  <a:srgbClr val="000000"/>
                </a:solidFill>
                <a:latin typeface=""/>
              </a:rPr>
              <a:t>)，</a:t>
            </a:r>
            <a:r>
              <a:rPr lang="zh-CN" altLang="en-US" sz="2300" dirty="0">
                <a:solidFill>
                  <a:srgbClr val="000000"/>
                </a:solidFill>
                <a:latin typeface=""/>
              </a:rPr>
              <a:t>在</a:t>
            </a:r>
            <a:r>
              <a:rPr lang="en-US" altLang="zh-CN" sz="2300" dirty="0">
                <a:solidFill>
                  <a:srgbClr val="000000"/>
                </a:solidFill>
                <a:latin typeface=""/>
              </a:rPr>
              <a:t>G</a:t>
            </a:r>
            <a:r>
              <a:rPr lang="en-US" altLang="zh-CN" sz="2300" baseline="-30000" dirty="0">
                <a:solidFill>
                  <a:srgbClr val="000000"/>
                </a:solidFill>
                <a:latin typeface=""/>
              </a:rPr>
              <a:t>i+1</a:t>
            </a:r>
            <a:r>
              <a:rPr lang="zh-CN" altLang="en-US" sz="2300" dirty="0">
                <a:solidFill>
                  <a:srgbClr val="000000"/>
                </a:solidFill>
                <a:latin typeface=""/>
              </a:rPr>
              <a:t>中任取一条与</a:t>
            </a:r>
            <a:r>
              <a:rPr lang="en-US" altLang="zh-CN" sz="2300" dirty="0">
                <a:solidFill>
                  <a:srgbClr val="000000"/>
                </a:solidFill>
                <a:latin typeface=""/>
              </a:rPr>
              <a:t>P</a:t>
            </a:r>
            <a:r>
              <a:rPr lang="en-US" altLang="zh-CN" sz="2300" baseline="-30000" dirty="0">
                <a:solidFill>
                  <a:srgbClr val="000000"/>
                </a:solidFill>
                <a:latin typeface=""/>
              </a:rPr>
              <a:t>i+1</a:t>
            </a:r>
            <a:r>
              <a:rPr lang="zh-CN" altLang="en-US" sz="2300" dirty="0">
                <a:solidFill>
                  <a:srgbClr val="000000"/>
                </a:solidFill>
                <a:latin typeface=""/>
              </a:rPr>
              <a:t>中某顶点</a:t>
            </a:r>
            <a:r>
              <a:rPr lang="en-US" altLang="zh-CN" sz="2300" dirty="0" err="1">
                <a:solidFill>
                  <a:srgbClr val="000000"/>
                </a:solidFill>
                <a:latin typeface=""/>
              </a:rPr>
              <a:t>v</a:t>
            </a:r>
            <a:r>
              <a:rPr lang="en-US" altLang="zh-CN" sz="2300" baseline="-30000" dirty="0" err="1">
                <a:solidFill>
                  <a:srgbClr val="000000"/>
                </a:solidFill>
                <a:latin typeface=""/>
              </a:rPr>
              <a:t>k</a:t>
            </a:r>
            <a:r>
              <a:rPr lang="zh-CN" altLang="en-US" sz="2300" dirty="0">
                <a:solidFill>
                  <a:srgbClr val="000000"/>
                </a:solidFill>
                <a:latin typeface=""/>
              </a:rPr>
              <a:t>关联的边</a:t>
            </a:r>
            <a:r>
              <a:rPr lang="en-US" altLang="zh-CN" sz="2300" dirty="0">
                <a:solidFill>
                  <a:srgbClr val="000000"/>
                </a:solidFill>
                <a:latin typeface=""/>
              </a:rPr>
              <a:t>e，</a:t>
            </a:r>
            <a:r>
              <a:rPr lang="zh-CN" altLang="en-US" sz="2300" dirty="0">
                <a:solidFill>
                  <a:srgbClr val="000000"/>
                </a:solidFill>
                <a:latin typeface=""/>
              </a:rPr>
              <a:t>先将</a:t>
            </a:r>
            <a:r>
              <a:rPr lang="en-US" altLang="zh-CN" sz="2300" dirty="0">
                <a:solidFill>
                  <a:srgbClr val="000000"/>
                </a:solidFill>
                <a:latin typeface=""/>
              </a:rPr>
              <a:t>P</a:t>
            </a:r>
            <a:r>
              <a:rPr lang="en-US" altLang="zh-CN" sz="2300" baseline="-30000" dirty="0">
                <a:solidFill>
                  <a:srgbClr val="000000"/>
                </a:solidFill>
                <a:latin typeface=""/>
              </a:rPr>
              <a:t>i+1</a:t>
            </a:r>
            <a:r>
              <a:rPr lang="zh-CN" altLang="en-US" sz="2300" dirty="0">
                <a:solidFill>
                  <a:srgbClr val="000000"/>
                </a:solidFill>
                <a:latin typeface=""/>
              </a:rPr>
              <a:t>改写成起点（终点）为</a:t>
            </a:r>
            <a:r>
              <a:rPr lang="en-US" altLang="zh-CN" sz="2300" dirty="0" err="1">
                <a:solidFill>
                  <a:srgbClr val="000000"/>
                </a:solidFill>
                <a:latin typeface=""/>
              </a:rPr>
              <a:t>v</a:t>
            </a:r>
            <a:r>
              <a:rPr lang="en-US" altLang="zh-CN" sz="2300" baseline="-30000" dirty="0" err="1">
                <a:solidFill>
                  <a:srgbClr val="000000"/>
                </a:solidFill>
                <a:latin typeface=""/>
              </a:rPr>
              <a:t>k</a:t>
            </a:r>
            <a:r>
              <a:rPr lang="zh-CN" altLang="en-US" sz="2300" dirty="0">
                <a:solidFill>
                  <a:srgbClr val="000000"/>
                </a:solidFill>
                <a:latin typeface=""/>
              </a:rPr>
              <a:t>的简单回路，再置</a:t>
            </a:r>
            <a:r>
              <a:rPr lang="en-US" altLang="zh-CN" sz="2300" dirty="0">
                <a:solidFill>
                  <a:srgbClr val="000000"/>
                </a:solidFill>
                <a:latin typeface=""/>
              </a:rPr>
              <a:t>v</a:t>
            </a:r>
            <a:r>
              <a:rPr lang="en-US" altLang="zh-CN" sz="2300" baseline="30000" dirty="0">
                <a:solidFill>
                  <a:srgbClr val="000000"/>
                </a:solidFill>
                <a:latin typeface=""/>
              </a:rPr>
              <a:t>*</a:t>
            </a:r>
            <a:r>
              <a:rPr lang="en-US" altLang="zh-CN" sz="2300" dirty="0">
                <a:solidFill>
                  <a:srgbClr val="000000"/>
                </a:solidFill>
                <a:latin typeface=""/>
              </a:rPr>
              <a:t>=</a:t>
            </a:r>
            <a:r>
              <a:rPr lang="en-US" altLang="zh-CN" sz="2300" dirty="0" err="1">
                <a:solidFill>
                  <a:srgbClr val="000000"/>
                </a:solidFill>
                <a:latin typeface=""/>
              </a:rPr>
              <a:t>v</a:t>
            </a:r>
            <a:r>
              <a:rPr lang="en-US" altLang="zh-CN" sz="2300" baseline="-30000" dirty="0" err="1">
                <a:solidFill>
                  <a:srgbClr val="000000"/>
                </a:solidFill>
                <a:latin typeface=""/>
              </a:rPr>
              <a:t>k</a:t>
            </a:r>
            <a:r>
              <a:rPr lang="en-US" altLang="zh-CN" sz="2300" dirty="0" err="1">
                <a:solidFill>
                  <a:srgbClr val="000000"/>
                </a:solidFill>
                <a:latin typeface=""/>
              </a:rPr>
              <a:t>,v</a:t>
            </a:r>
            <a:r>
              <a:rPr lang="en-US" altLang="zh-CN" sz="2300" dirty="0">
                <a:solidFill>
                  <a:srgbClr val="000000"/>
                </a:solidFill>
                <a:latin typeface=""/>
              </a:rPr>
              <a:t>=</a:t>
            </a:r>
            <a:r>
              <a:rPr lang="en-US" altLang="zh-CN" sz="2300" dirty="0" err="1">
                <a:solidFill>
                  <a:srgbClr val="000000"/>
                </a:solidFill>
                <a:latin typeface=""/>
              </a:rPr>
              <a:t>v</a:t>
            </a:r>
            <a:r>
              <a:rPr lang="en-US" altLang="zh-CN" sz="2300" baseline="-30000" dirty="0" err="1">
                <a:solidFill>
                  <a:srgbClr val="000000"/>
                </a:solidFill>
                <a:latin typeface=""/>
              </a:rPr>
              <a:t>k</a:t>
            </a:r>
            <a:r>
              <a:rPr lang="en-US" altLang="zh-CN" sz="2300" dirty="0">
                <a:solidFill>
                  <a:srgbClr val="000000"/>
                </a:solidFill>
                <a:latin typeface=""/>
              </a:rPr>
              <a:t>, i←i+1,</a:t>
            </a:r>
            <a:r>
              <a:rPr lang="zh-CN" altLang="en-US" sz="2300" dirty="0">
                <a:solidFill>
                  <a:srgbClr val="000000"/>
                </a:solidFill>
                <a:latin typeface=""/>
              </a:rPr>
              <a:t>转1.  </a:t>
            </a:r>
          </a:p>
        </p:txBody>
      </p:sp>
      <p:grpSp>
        <p:nvGrpSpPr>
          <p:cNvPr id="5" name="Group 20"/>
          <p:cNvGrpSpPr>
            <a:grpSpLocks/>
          </p:cNvGrpSpPr>
          <p:nvPr/>
        </p:nvGrpSpPr>
        <p:grpSpPr bwMode="auto">
          <a:xfrm>
            <a:off x="8976320" y="1844824"/>
            <a:ext cx="2725970" cy="2793876"/>
            <a:chOff x="912" y="1384"/>
            <a:chExt cx="2208" cy="1896"/>
          </a:xfrm>
        </p:grpSpPr>
        <p:grpSp>
          <p:nvGrpSpPr>
            <p:cNvPr id="6" name="Group 12"/>
            <p:cNvGrpSpPr>
              <a:grpSpLocks/>
            </p:cNvGrpSpPr>
            <p:nvPr/>
          </p:nvGrpSpPr>
          <p:grpSpPr bwMode="auto">
            <a:xfrm>
              <a:off x="1272" y="1384"/>
              <a:ext cx="1368" cy="1896"/>
              <a:chOff x="1272" y="1384"/>
              <a:chExt cx="1368" cy="1896"/>
            </a:xfrm>
          </p:grpSpPr>
          <p:sp>
            <p:nvSpPr>
              <p:cNvPr id="13" name="Oval 4"/>
              <p:cNvSpPr>
                <a:spLocks noChangeArrowheads="1"/>
              </p:cNvSpPr>
              <p:nvPr/>
            </p:nvSpPr>
            <p:spPr bwMode="auto">
              <a:xfrm>
                <a:off x="1392" y="1680"/>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5"/>
              <p:cNvSpPr>
                <a:spLocks noChangeArrowheads="1"/>
              </p:cNvSpPr>
              <p:nvPr/>
            </p:nvSpPr>
            <p:spPr bwMode="auto">
              <a:xfrm>
                <a:off x="1920" y="2256"/>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6"/>
              <p:cNvSpPr>
                <a:spLocks noChangeArrowheads="1"/>
              </p:cNvSpPr>
              <p:nvPr/>
            </p:nvSpPr>
            <p:spPr bwMode="auto">
              <a:xfrm>
                <a:off x="2544" y="1680"/>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7"/>
              <p:cNvSpPr>
                <a:spLocks noChangeArrowheads="1"/>
              </p:cNvSpPr>
              <p:nvPr/>
            </p:nvSpPr>
            <p:spPr bwMode="auto">
              <a:xfrm>
                <a:off x="1296" y="2832"/>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8"/>
              <p:cNvSpPr>
                <a:spLocks noChangeArrowheads="1"/>
              </p:cNvSpPr>
              <p:nvPr/>
            </p:nvSpPr>
            <p:spPr bwMode="auto">
              <a:xfrm>
                <a:off x="2496" y="2784"/>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Freeform 9"/>
              <p:cNvSpPr>
                <a:spLocks/>
              </p:cNvSpPr>
              <p:nvPr/>
            </p:nvSpPr>
            <p:spPr bwMode="auto">
              <a:xfrm>
                <a:off x="1440" y="1776"/>
                <a:ext cx="528" cy="528"/>
              </a:xfrm>
              <a:custGeom>
                <a:avLst/>
                <a:gdLst>
                  <a:gd name="T0" fmla="*/ 0 w 528"/>
                  <a:gd name="T1" fmla="*/ 0 h 528"/>
                  <a:gd name="T2" fmla="*/ 144 w 528"/>
                  <a:gd name="T3" fmla="*/ 384 h 528"/>
                  <a:gd name="T4" fmla="*/ 528 w 528"/>
                  <a:gd name="T5" fmla="*/ 528 h 528"/>
                </a:gdLst>
                <a:ahLst/>
                <a:cxnLst>
                  <a:cxn ang="0">
                    <a:pos x="T0" y="T1"/>
                  </a:cxn>
                  <a:cxn ang="0">
                    <a:pos x="T2" y="T3"/>
                  </a:cxn>
                  <a:cxn ang="0">
                    <a:pos x="T4" y="T5"/>
                  </a:cxn>
                </a:cxnLst>
                <a:rect l="0" t="0" r="r" b="b"/>
                <a:pathLst>
                  <a:path w="528" h="528">
                    <a:moveTo>
                      <a:pt x="0" y="0"/>
                    </a:moveTo>
                    <a:cubicBezTo>
                      <a:pt x="28" y="148"/>
                      <a:pt x="56" y="296"/>
                      <a:pt x="144" y="384"/>
                    </a:cubicBezTo>
                    <a:cubicBezTo>
                      <a:pt x="232" y="472"/>
                      <a:pt x="380" y="500"/>
                      <a:pt x="528" y="528"/>
                    </a:cubicBezTo>
                  </a:path>
                </a:pathLst>
              </a:custGeom>
              <a:noFill/>
              <a:ln w="2857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Freeform 10"/>
              <p:cNvSpPr>
                <a:spLocks/>
              </p:cNvSpPr>
              <p:nvPr/>
            </p:nvSpPr>
            <p:spPr bwMode="auto">
              <a:xfrm>
                <a:off x="1440" y="1384"/>
                <a:ext cx="1152" cy="344"/>
              </a:xfrm>
              <a:custGeom>
                <a:avLst/>
                <a:gdLst>
                  <a:gd name="T0" fmla="*/ 0 w 1152"/>
                  <a:gd name="T1" fmla="*/ 296 h 344"/>
                  <a:gd name="T2" fmla="*/ 528 w 1152"/>
                  <a:gd name="T3" fmla="*/ 8 h 344"/>
                  <a:gd name="T4" fmla="*/ 1152 w 1152"/>
                  <a:gd name="T5" fmla="*/ 344 h 344"/>
                </a:gdLst>
                <a:ahLst/>
                <a:cxnLst>
                  <a:cxn ang="0">
                    <a:pos x="T0" y="T1"/>
                  </a:cxn>
                  <a:cxn ang="0">
                    <a:pos x="T2" y="T3"/>
                  </a:cxn>
                  <a:cxn ang="0">
                    <a:pos x="T4" y="T5"/>
                  </a:cxn>
                </a:cxnLst>
                <a:rect l="0" t="0" r="r" b="b"/>
                <a:pathLst>
                  <a:path w="1152" h="344">
                    <a:moveTo>
                      <a:pt x="0" y="296"/>
                    </a:moveTo>
                    <a:cubicBezTo>
                      <a:pt x="168" y="148"/>
                      <a:pt x="336" y="0"/>
                      <a:pt x="528" y="8"/>
                    </a:cubicBezTo>
                    <a:cubicBezTo>
                      <a:pt x="720" y="16"/>
                      <a:pt x="936" y="180"/>
                      <a:pt x="1152" y="344"/>
                    </a:cubicBezTo>
                  </a:path>
                </a:pathLst>
              </a:custGeom>
              <a:noFill/>
              <a:ln w="2857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Freeform 11"/>
              <p:cNvSpPr>
                <a:spLocks/>
              </p:cNvSpPr>
              <p:nvPr/>
            </p:nvSpPr>
            <p:spPr bwMode="auto">
              <a:xfrm>
                <a:off x="1272" y="1728"/>
                <a:ext cx="1320" cy="1552"/>
              </a:xfrm>
              <a:custGeom>
                <a:avLst/>
                <a:gdLst>
                  <a:gd name="T0" fmla="*/ 1320 w 1320"/>
                  <a:gd name="T1" fmla="*/ 0 h 1552"/>
                  <a:gd name="T2" fmla="*/ 1080 w 1320"/>
                  <a:gd name="T3" fmla="*/ 384 h 1552"/>
                  <a:gd name="T4" fmla="*/ 696 w 1320"/>
                  <a:gd name="T5" fmla="*/ 576 h 1552"/>
                  <a:gd name="T6" fmla="*/ 168 w 1320"/>
                  <a:gd name="T7" fmla="*/ 816 h 1552"/>
                  <a:gd name="T8" fmla="*/ 72 w 1320"/>
                  <a:gd name="T9" fmla="*/ 1200 h 1552"/>
                  <a:gd name="T10" fmla="*/ 600 w 1320"/>
                  <a:gd name="T11" fmla="*/ 1536 h 1552"/>
                  <a:gd name="T12" fmla="*/ 1272 w 1320"/>
                  <a:gd name="T13" fmla="*/ 1104 h 1552"/>
                  <a:gd name="T14" fmla="*/ 744 w 1320"/>
                  <a:gd name="T15" fmla="*/ 576 h 1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0" h="1552">
                    <a:moveTo>
                      <a:pt x="1320" y="0"/>
                    </a:moveTo>
                    <a:cubicBezTo>
                      <a:pt x="1252" y="144"/>
                      <a:pt x="1184" y="288"/>
                      <a:pt x="1080" y="384"/>
                    </a:cubicBezTo>
                    <a:cubicBezTo>
                      <a:pt x="976" y="480"/>
                      <a:pt x="848" y="504"/>
                      <a:pt x="696" y="576"/>
                    </a:cubicBezTo>
                    <a:cubicBezTo>
                      <a:pt x="544" y="648"/>
                      <a:pt x="272" y="712"/>
                      <a:pt x="168" y="816"/>
                    </a:cubicBezTo>
                    <a:cubicBezTo>
                      <a:pt x="64" y="920"/>
                      <a:pt x="0" y="1080"/>
                      <a:pt x="72" y="1200"/>
                    </a:cubicBezTo>
                    <a:cubicBezTo>
                      <a:pt x="144" y="1320"/>
                      <a:pt x="400" y="1552"/>
                      <a:pt x="600" y="1536"/>
                    </a:cubicBezTo>
                    <a:cubicBezTo>
                      <a:pt x="800" y="1520"/>
                      <a:pt x="1248" y="1264"/>
                      <a:pt x="1272" y="1104"/>
                    </a:cubicBezTo>
                    <a:cubicBezTo>
                      <a:pt x="1296" y="944"/>
                      <a:pt x="1020" y="760"/>
                      <a:pt x="744" y="576"/>
                    </a:cubicBezTo>
                  </a:path>
                </a:pathLst>
              </a:custGeom>
              <a:noFill/>
              <a:ln w="2857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 name="Rectangle 13"/>
            <p:cNvSpPr>
              <a:spLocks noChangeArrowheads="1"/>
            </p:cNvSpPr>
            <p:nvPr/>
          </p:nvSpPr>
          <p:spPr bwMode="auto">
            <a:xfrm>
              <a:off x="1584" y="216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v</a:t>
              </a:r>
              <a:r>
                <a:rPr kumimoji="1" lang="en-US" altLang="zh-CN" sz="2400" baseline="-25000">
                  <a:solidFill>
                    <a:srgbClr val="010103"/>
                  </a:solidFill>
                  <a:latin typeface="Times New Roman" panose="02020603050405020304" pitchFamily="18" charset="0"/>
                </a:rPr>
                <a:t>1</a:t>
              </a:r>
            </a:p>
          </p:txBody>
        </p:sp>
        <p:sp>
          <p:nvSpPr>
            <p:cNvPr id="8" name="Oval 14"/>
            <p:cNvSpPr>
              <a:spLocks noChangeArrowheads="1"/>
            </p:cNvSpPr>
            <p:nvPr/>
          </p:nvSpPr>
          <p:spPr bwMode="auto">
            <a:xfrm>
              <a:off x="1392" y="1680"/>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16"/>
            <p:cNvSpPr>
              <a:spLocks noChangeArrowheads="1"/>
            </p:cNvSpPr>
            <p:nvPr/>
          </p:nvSpPr>
          <p:spPr bwMode="auto">
            <a:xfrm>
              <a:off x="2688" y="15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v</a:t>
              </a:r>
              <a:r>
                <a:rPr kumimoji="1" lang="en-US" altLang="zh-CN" sz="2400" baseline="-25000">
                  <a:solidFill>
                    <a:srgbClr val="010103"/>
                  </a:solidFill>
                  <a:latin typeface="Times New Roman" panose="02020603050405020304" pitchFamily="18" charset="0"/>
                </a:rPr>
                <a:t>2</a:t>
              </a:r>
            </a:p>
          </p:txBody>
        </p:sp>
        <p:sp>
          <p:nvSpPr>
            <p:cNvPr id="10" name="Rectangle 17"/>
            <p:cNvSpPr>
              <a:spLocks noChangeArrowheads="1"/>
            </p:cNvSpPr>
            <p:nvPr/>
          </p:nvSpPr>
          <p:spPr bwMode="auto">
            <a:xfrm>
              <a:off x="912" y="158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v</a:t>
              </a:r>
              <a:r>
                <a:rPr kumimoji="1" lang="en-US" altLang="zh-CN" sz="2400" baseline="-25000">
                  <a:solidFill>
                    <a:srgbClr val="010103"/>
                  </a:solidFill>
                  <a:latin typeface="Times New Roman" panose="02020603050405020304" pitchFamily="18" charset="0"/>
                </a:rPr>
                <a:t>3</a:t>
              </a:r>
            </a:p>
          </p:txBody>
        </p:sp>
        <p:sp>
          <p:nvSpPr>
            <p:cNvPr id="11" name="Rectangle 18"/>
            <p:cNvSpPr>
              <a:spLocks noChangeArrowheads="1"/>
            </p:cNvSpPr>
            <p:nvPr/>
          </p:nvSpPr>
          <p:spPr bwMode="auto">
            <a:xfrm>
              <a:off x="912"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v</a:t>
              </a:r>
              <a:r>
                <a:rPr kumimoji="1" lang="en-US" altLang="zh-CN" sz="2400" baseline="-25000">
                  <a:solidFill>
                    <a:srgbClr val="010103"/>
                  </a:solidFill>
                  <a:latin typeface="Times New Roman" panose="02020603050405020304" pitchFamily="18" charset="0"/>
                </a:rPr>
                <a:t>4</a:t>
              </a:r>
            </a:p>
          </p:txBody>
        </p:sp>
        <p:sp>
          <p:nvSpPr>
            <p:cNvPr id="12" name="Rectangle 19"/>
            <p:cNvSpPr>
              <a:spLocks noChangeArrowheads="1"/>
            </p:cNvSpPr>
            <p:nvPr/>
          </p:nvSpPr>
          <p:spPr bwMode="auto">
            <a:xfrm>
              <a:off x="2736"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v</a:t>
              </a:r>
              <a:r>
                <a:rPr kumimoji="1" lang="en-US" altLang="zh-CN" sz="2400" baseline="-25000">
                  <a:solidFill>
                    <a:srgbClr val="010103"/>
                  </a:solidFill>
                  <a:latin typeface="Times New Roman" panose="02020603050405020304" pitchFamily="18" charset="0"/>
                </a:rPr>
                <a:t>5</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nchor="b"/>
          <a:lstStyle/>
          <a:p>
            <a:r>
              <a:rPr lang="zh-CN" altLang="en-US">
                <a:latin typeface="宋体" panose="02010600030101010101" pitchFamily="2" charset="-122"/>
              </a:rPr>
              <a:t>有向图的</a:t>
            </a:r>
            <a:r>
              <a:rPr lang="en-US" altLang="zh-CN">
                <a:latin typeface="宋体" panose="02010600030101010101" pitchFamily="2" charset="-122"/>
              </a:rPr>
              <a:t>Euler</a:t>
            </a:r>
            <a:r>
              <a:rPr lang="zh-CN" altLang="en-US">
                <a:latin typeface="宋体" panose="02010600030101010101" pitchFamily="2" charset="-122"/>
              </a:rPr>
              <a:t>图</a:t>
            </a:r>
          </a:p>
        </p:txBody>
      </p:sp>
      <p:sp>
        <p:nvSpPr>
          <p:cNvPr id="549892" name="Rectangle 4"/>
          <p:cNvSpPr>
            <a:spLocks noGrp="1" noChangeArrowheads="1"/>
          </p:cNvSpPr>
          <p:nvPr>
            <p:ph sz="quarter" idx="1"/>
          </p:nvPr>
        </p:nvSpPr>
        <p:spPr/>
        <p:txBody>
          <a:bodyPr/>
          <a:lstStyle/>
          <a:p>
            <a:r>
              <a:rPr lang="zh-CN" altLang="en-US" sz="2800" dirty="0">
                <a:latin typeface="宋体" panose="02010600030101010101" pitchFamily="2" charset="-122"/>
              </a:rPr>
              <a:t>定义</a:t>
            </a:r>
            <a:r>
              <a:rPr lang="en-US" altLang="zh-CN" sz="2800" dirty="0">
                <a:latin typeface="宋体" panose="02010600030101010101" pitchFamily="2" charset="-122"/>
              </a:rPr>
              <a:t>11.2 </a:t>
            </a:r>
          </a:p>
          <a:p>
            <a:pPr lvl="1"/>
            <a:r>
              <a:rPr lang="zh-CN" altLang="en-US" sz="2800" dirty="0">
                <a:latin typeface="宋体" panose="02010600030101010101" pitchFamily="2" charset="-122"/>
              </a:rPr>
              <a:t>给定</a:t>
            </a:r>
            <a:r>
              <a:rPr lang="en-US" altLang="zh-CN" sz="2800" dirty="0">
                <a:latin typeface="宋体" panose="02010600030101010101" pitchFamily="2" charset="-122"/>
              </a:rPr>
              <a:t>G</a:t>
            </a:r>
            <a:r>
              <a:rPr lang="zh-CN" altLang="en-US" sz="2800" dirty="0">
                <a:latin typeface="宋体" panose="02010600030101010101" pitchFamily="2" charset="-122"/>
              </a:rPr>
              <a:t>是一个</a:t>
            </a:r>
            <a:r>
              <a:rPr lang="zh-CN" altLang="en-US" sz="2800" dirty="0">
                <a:solidFill>
                  <a:srgbClr val="FF0000"/>
                </a:solidFill>
                <a:latin typeface="宋体" panose="02010600030101010101" pitchFamily="2" charset="-122"/>
              </a:rPr>
              <a:t>无孤立顶点</a:t>
            </a:r>
            <a:r>
              <a:rPr lang="zh-CN" altLang="en-US" sz="2800" dirty="0">
                <a:latin typeface="宋体" panose="02010600030101010101" pitchFamily="2" charset="-122"/>
              </a:rPr>
              <a:t>的有向图，若存在一条</a:t>
            </a:r>
            <a:r>
              <a:rPr lang="zh-CN" altLang="en-US" sz="2800" dirty="0">
                <a:solidFill>
                  <a:srgbClr val="FF3300"/>
                </a:solidFill>
                <a:latin typeface="宋体" panose="02010600030101010101" pitchFamily="2" charset="-122"/>
              </a:rPr>
              <a:t>单向通路</a:t>
            </a:r>
            <a:r>
              <a:rPr lang="zh-CN" altLang="en-US" sz="2800" dirty="0">
                <a:latin typeface="宋体" panose="02010600030101010101" pitchFamily="2" charset="-122"/>
              </a:rPr>
              <a:t>(回路)，经过图中每边一次且仅仅一次，则称此单向通路(回路)为该图的一条</a:t>
            </a:r>
            <a:r>
              <a:rPr lang="zh-CN" altLang="en-US" sz="2800" dirty="0">
                <a:solidFill>
                  <a:srgbClr val="FF0000"/>
                </a:solidFill>
                <a:latin typeface="宋体" panose="02010600030101010101" pitchFamily="2" charset="-122"/>
              </a:rPr>
              <a:t>单向欧拉通路(回路)</a:t>
            </a:r>
            <a:r>
              <a:rPr lang="zh-CN" altLang="en-US" sz="2800" dirty="0">
                <a:latin typeface="宋体" panose="02010600030101010101" pitchFamily="2" charset="-122"/>
              </a:rPr>
              <a:t>。</a:t>
            </a:r>
          </a:p>
          <a:p>
            <a:pPr lvl="1"/>
            <a:r>
              <a:rPr lang="zh-CN" altLang="en-US" sz="2800" dirty="0">
                <a:latin typeface="宋体" panose="02010600030101010101" pitchFamily="2" charset="-122"/>
              </a:rPr>
              <a:t>具有单向欧拉回路的图称为</a:t>
            </a:r>
            <a:r>
              <a:rPr lang="zh-CN" altLang="en-US" sz="2800" dirty="0">
                <a:solidFill>
                  <a:srgbClr val="FF0000"/>
                </a:solidFill>
                <a:latin typeface="宋体" panose="02010600030101010101" pitchFamily="2" charset="-122"/>
              </a:rPr>
              <a:t>欧拉图</a:t>
            </a:r>
            <a:r>
              <a:rPr lang="zh-CN" altLang="en-US" sz="2800" dirty="0">
                <a:latin typeface="宋体" panose="02010600030101010101" pitchFamily="2" charset="-122"/>
              </a:rPr>
              <a:t>。</a:t>
            </a:r>
            <a:endParaRPr lang="zh-CN" altLang="en-US" sz="2800" dirty="0"/>
          </a:p>
          <a:p>
            <a:endParaRPr lang="en-US" altLang="zh-CN"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zh-CN" altLang="en-US"/>
              <a:t>判别定理</a:t>
            </a:r>
          </a:p>
        </p:txBody>
      </p:sp>
      <p:sp>
        <p:nvSpPr>
          <p:cNvPr id="557059" name="Rectangle 3"/>
          <p:cNvSpPr>
            <a:spLocks noGrp="1" noChangeArrowheads="1"/>
          </p:cNvSpPr>
          <p:nvPr>
            <p:ph sz="quarter" idx="1"/>
          </p:nvPr>
        </p:nvSpPr>
        <p:spPr/>
        <p:txBody>
          <a:bodyPr/>
          <a:lstStyle/>
          <a:p>
            <a:r>
              <a:rPr lang="zh-CN" altLang="en-US" sz="2800" dirty="0">
                <a:latin typeface="宋体" panose="02010600030101010101" pitchFamily="2" charset="-122"/>
              </a:rPr>
              <a:t>定理 </a:t>
            </a:r>
            <a:r>
              <a:rPr lang="zh-CN" altLang="en-US" sz="2800" dirty="0"/>
              <a:t> </a:t>
            </a:r>
          </a:p>
          <a:p>
            <a:pPr lvl="1"/>
            <a:r>
              <a:rPr lang="zh-CN" altLang="en-US" sz="2800" dirty="0"/>
              <a:t>一个有向图</a:t>
            </a:r>
            <a:r>
              <a:rPr lang="en-US" altLang="zh-CN" sz="2800" dirty="0"/>
              <a:t>D</a:t>
            </a:r>
            <a:r>
              <a:rPr lang="zh-CN" altLang="en-US" sz="2800" dirty="0"/>
              <a:t>具有欧拉通路,当且仅当</a:t>
            </a:r>
            <a:r>
              <a:rPr lang="en-US" altLang="zh-CN" sz="2800" dirty="0"/>
              <a:t>D</a:t>
            </a:r>
            <a:r>
              <a:rPr lang="zh-CN" altLang="en-US" sz="2800" dirty="0">
                <a:solidFill>
                  <a:srgbClr val="FF3300"/>
                </a:solidFill>
              </a:rPr>
              <a:t>是连通</a:t>
            </a:r>
            <a:r>
              <a:rPr lang="zh-CN" altLang="en-US" sz="2800" dirty="0"/>
              <a:t>的,且除了两个顶点外,其余顶点的</a:t>
            </a:r>
            <a:r>
              <a:rPr lang="zh-CN" altLang="en-US" sz="2800" dirty="0">
                <a:solidFill>
                  <a:srgbClr val="FF3300"/>
                </a:solidFill>
              </a:rPr>
              <a:t>入度均等于出度</a:t>
            </a:r>
            <a:r>
              <a:rPr lang="zh-CN" altLang="en-US" sz="2800" dirty="0"/>
              <a:t>.</a:t>
            </a:r>
          </a:p>
          <a:p>
            <a:pPr lvl="1"/>
            <a:r>
              <a:rPr lang="zh-CN" altLang="en-US" sz="2800" dirty="0"/>
              <a:t>这两个特殊的顶点中,若两个顶点不是同一个顶点，一个顶点的</a:t>
            </a:r>
            <a:r>
              <a:rPr lang="zh-CN" altLang="en-US" sz="2800" dirty="0">
                <a:solidFill>
                  <a:srgbClr val="FF3300"/>
                </a:solidFill>
              </a:rPr>
              <a:t>入度比出度大⒈</a:t>
            </a:r>
            <a:r>
              <a:rPr lang="zh-CN" altLang="en-US" sz="2800" dirty="0"/>
              <a:t>另一个顶点的</a:t>
            </a:r>
            <a:r>
              <a:rPr lang="zh-CN" altLang="en-US" sz="2800" dirty="0">
                <a:solidFill>
                  <a:srgbClr val="FF3300"/>
                </a:solidFill>
              </a:rPr>
              <a:t>入度比出度小1.</a:t>
            </a:r>
            <a:endParaRPr lang="en-US" altLang="zh-CN"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zh-CN" altLang="en-US"/>
              <a:t>判别定理</a:t>
            </a:r>
          </a:p>
        </p:txBody>
      </p:sp>
      <p:sp>
        <p:nvSpPr>
          <p:cNvPr id="558083" name="Rectangle 3"/>
          <p:cNvSpPr>
            <a:spLocks noGrp="1" noChangeArrowheads="1"/>
          </p:cNvSpPr>
          <p:nvPr>
            <p:ph sz="quarter" idx="1"/>
          </p:nvPr>
        </p:nvSpPr>
        <p:spPr/>
        <p:txBody>
          <a:bodyPr/>
          <a:lstStyle/>
          <a:p>
            <a:r>
              <a:rPr lang="zh-CN" altLang="en-US" dirty="0"/>
              <a:t>推论 一个有向图</a:t>
            </a:r>
            <a:r>
              <a:rPr lang="en-US" altLang="zh-CN" dirty="0"/>
              <a:t>D</a:t>
            </a:r>
            <a:r>
              <a:rPr lang="zh-CN" altLang="en-US" dirty="0"/>
              <a:t>是欧拉图(具有欧拉回路),当且仅当</a:t>
            </a:r>
            <a:r>
              <a:rPr lang="en-US" altLang="zh-CN" dirty="0"/>
              <a:t>D</a:t>
            </a:r>
            <a:r>
              <a:rPr lang="zh-CN" altLang="en-US" dirty="0"/>
              <a:t>是连通的,且所有顶点的入度等于出度.</a:t>
            </a:r>
          </a:p>
          <a:p>
            <a:r>
              <a:rPr lang="zh-CN" altLang="en-US" dirty="0"/>
              <a:t>只具欧拉通路,无欧拉回路的图不是欧拉图.</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1026"/>
          <p:cNvSpPr>
            <a:spLocks noGrp="1" noChangeArrowheads="1"/>
          </p:cNvSpPr>
          <p:nvPr>
            <p:ph type="title"/>
          </p:nvPr>
        </p:nvSpPr>
        <p:spPr/>
        <p:txBody>
          <a:bodyPr/>
          <a:lstStyle/>
          <a:p>
            <a:r>
              <a:rPr lang="zh-CN" altLang="en-US">
                <a:latin typeface="宋体" panose="02010600030101010101" pitchFamily="2" charset="-122"/>
              </a:rPr>
              <a:t>例</a:t>
            </a:r>
          </a:p>
        </p:txBody>
      </p:sp>
      <p:pic>
        <p:nvPicPr>
          <p:cNvPr id="553988" name="Picture 1028" descr="446"/>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119336" y="1797958"/>
            <a:ext cx="6408712" cy="2887292"/>
          </a:xfrm>
          <a:noFill/>
          <a:ln/>
        </p:spPr>
      </p:pic>
      <p:sp>
        <p:nvSpPr>
          <p:cNvPr id="553987" name="Rectangle 1027"/>
          <p:cNvSpPr>
            <a:spLocks noGrp="1" noChangeArrowheads="1"/>
          </p:cNvSpPr>
          <p:nvPr>
            <p:ph type="body" sz="half" idx="4294967295"/>
          </p:nvPr>
        </p:nvSpPr>
        <p:spPr>
          <a:xfrm>
            <a:off x="6888088" y="1797958"/>
            <a:ext cx="4896544" cy="3431242"/>
          </a:xfrm>
          <a:noFill/>
          <a:ln/>
        </p:spPr>
        <p:txBody>
          <a:bodyPr/>
          <a:lstStyle/>
          <a:p>
            <a:pPr>
              <a:spcBef>
                <a:spcPct val="0"/>
              </a:spcBef>
              <a:buClr>
                <a:schemeClr val="tx1"/>
              </a:buClr>
            </a:pPr>
            <a:r>
              <a:rPr lang="zh-CN" altLang="en-US" sz="2400" b="1" dirty="0">
                <a:latin typeface="宋体" panose="02010600030101010101" pitchFamily="2" charset="-122"/>
              </a:rPr>
              <a:t>图</a:t>
            </a:r>
            <a:r>
              <a:rPr lang="en-US" altLang="zh-CN" sz="2400" b="1" dirty="0">
                <a:latin typeface="宋体" panose="02010600030101010101" pitchFamily="2" charset="-122"/>
              </a:rPr>
              <a:t>a)</a:t>
            </a:r>
            <a:r>
              <a:rPr lang="zh-CN" altLang="en-US" sz="2400" b="1" dirty="0">
                <a:latin typeface="宋体" panose="02010600030101010101" pitchFamily="2" charset="-122"/>
              </a:rPr>
              <a:t>存在一条欧拉通路：</a:t>
            </a:r>
            <a:r>
              <a:rPr lang="en-US" altLang="zh-CN" sz="2400" b="1" dirty="0">
                <a:latin typeface="宋体" panose="02010600030101010101" pitchFamily="2" charset="-122"/>
              </a:rPr>
              <a:t>v</a:t>
            </a:r>
            <a:r>
              <a:rPr lang="en-US" altLang="zh-CN" sz="2400" b="1" baseline="-25000" dirty="0">
                <a:latin typeface="宋体" panose="02010600030101010101" pitchFamily="2" charset="-122"/>
              </a:rPr>
              <a:t>3</a:t>
            </a:r>
            <a:r>
              <a:rPr lang="en-US" altLang="zh-CN" sz="2400" b="1" dirty="0">
                <a:latin typeface="宋体" panose="02010600030101010101" pitchFamily="2" charset="-122"/>
              </a:rPr>
              <a:t>v</a:t>
            </a:r>
            <a:r>
              <a:rPr lang="en-US" altLang="zh-CN" sz="2400" b="1" baseline="-25000" dirty="0">
                <a:latin typeface="宋体" panose="02010600030101010101" pitchFamily="2" charset="-122"/>
              </a:rPr>
              <a:t>1</a:t>
            </a:r>
            <a:r>
              <a:rPr lang="en-US" altLang="zh-CN" sz="2400" b="1" dirty="0">
                <a:latin typeface="宋体" panose="02010600030101010101" pitchFamily="2" charset="-122"/>
              </a:rPr>
              <a:t>v</a:t>
            </a:r>
            <a:r>
              <a:rPr lang="en-US" altLang="zh-CN" sz="2400" b="1" baseline="-25000" dirty="0">
                <a:latin typeface="宋体" panose="02010600030101010101" pitchFamily="2" charset="-122"/>
              </a:rPr>
              <a:t>2</a:t>
            </a:r>
            <a:r>
              <a:rPr lang="en-US" altLang="zh-CN" sz="2400" b="1" dirty="0">
                <a:latin typeface="宋体" panose="02010600030101010101" pitchFamily="2" charset="-122"/>
              </a:rPr>
              <a:t>v</a:t>
            </a:r>
            <a:r>
              <a:rPr lang="en-US" altLang="zh-CN" sz="2400" b="1" baseline="-25000" dirty="0">
                <a:latin typeface="宋体" panose="02010600030101010101" pitchFamily="2" charset="-122"/>
              </a:rPr>
              <a:t>3</a:t>
            </a:r>
            <a:r>
              <a:rPr lang="en-US" altLang="zh-CN" sz="2400" b="1" dirty="0">
                <a:latin typeface="宋体" panose="02010600030101010101" pitchFamily="2" charset="-122"/>
              </a:rPr>
              <a:t>v</a:t>
            </a:r>
            <a:r>
              <a:rPr lang="en-US" altLang="zh-CN" sz="2400" b="1" baseline="-25000" dirty="0">
                <a:latin typeface="宋体" panose="02010600030101010101" pitchFamily="2" charset="-122"/>
              </a:rPr>
              <a:t>4</a:t>
            </a:r>
            <a:r>
              <a:rPr lang="en-US" altLang="zh-CN" sz="2400" b="1" dirty="0">
                <a:latin typeface="宋体" panose="02010600030101010101" pitchFamily="2" charset="-122"/>
              </a:rPr>
              <a:t>v</a:t>
            </a:r>
            <a:r>
              <a:rPr lang="en-US" altLang="zh-CN" sz="2400" b="1" baseline="-25000" dirty="0">
                <a:latin typeface="宋体" panose="02010600030101010101" pitchFamily="2" charset="-122"/>
              </a:rPr>
              <a:t>1</a:t>
            </a:r>
            <a:r>
              <a:rPr lang="en-US" altLang="zh-CN" sz="2400" b="1" dirty="0">
                <a:latin typeface="宋体" panose="02010600030101010101" pitchFamily="2" charset="-122"/>
              </a:rPr>
              <a:t>；</a:t>
            </a:r>
          </a:p>
          <a:p>
            <a:pPr lvl="1">
              <a:spcBef>
                <a:spcPct val="0"/>
              </a:spcBef>
              <a:buClr>
                <a:schemeClr val="tx1"/>
              </a:buClr>
            </a:pPr>
            <a:r>
              <a:rPr lang="zh-CN" altLang="en-US" sz="2100" b="1" dirty="0"/>
              <a:t>从奇数度数的点入手</a:t>
            </a:r>
          </a:p>
          <a:p>
            <a:pPr>
              <a:spcBef>
                <a:spcPct val="0"/>
              </a:spcBef>
              <a:buClr>
                <a:schemeClr val="tx1"/>
              </a:buClr>
            </a:pPr>
            <a:r>
              <a:rPr lang="zh-CN" altLang="en-US" sz="2400" b="1" dirty="0">
                <a:latin typeface="宋体" panose="02010600030101010101" pitchFamily="2" charset="-122"/>
              </a:rPr>
              <a:t>图(</a:t>
            </a:r>
            <a:r>
              <a:rPr lang="en-US" altLang="zh-CN" sz="2400" b="1" dirty="0">
                <a:latin typeface="宋体" panose="02010600030101010101" pitchFamily="2" charset="-122"/>
              </a:rPr>
              <a:t>b)</a:t>
            </a:r>
            <a:r>
              <a:rPr lang="zh-CN" altLang="en-US" sz="2400" b="1" dirty="0">
                <a:latin typeface="宋体" panose="02010600030101010101" pitchFamily="2" charset="-122"/>
              </a:rPr>
              <a:t>中存在欧拉回路</a:t>
            </a:r>
            <a:r>
              <a:rPr lang="en-US" altLang="zh-CN" sz="2400" b="1" dirty="0">
                <a:latin typeface="宋体" panose="02010600030101010101" pitchFamily="2" charset="-122"/>
              </a:rPr>
              <a:t>v</a:t>
            </a:r>
            <a:r>
              <a:rPr lang="en-US" altLang="zh-CN" sz="2400" b="1" baseline="-25000" dirty="0">
                <a:latin typeface="宋体" panose="02010600030101010101" pitchFamily="2" charset="-122"/>
              </a:rPr>
              <a:t>1</a:t>
            </a:r>
            <a:r>
              <a:rPr lang="en-US" altLang="zh-CN" sz="2400" b="1" dirty="0">
                <a:latin typeface="宋体" panose="02010600030101010101" pitchFamily="2" charset="-122"/>
              </a:rPr>
              <a:t>v</a:t>
            </a:r>
            <a:r>
              <a:rPr lang="en-US" altLang="zh-CN" sz="2400" b="1" baseline="-25000" dirty="0">
                <a:latin typeface="宋体" panose="02010600030101010101" pitchFamily="2" charset="-122"/>
              </a:rPr>
              <a:t>2</a:t>
            </a:r>
            <a:r>
              <a:rPr lang="en-US" altLang="zh-CN" sz="2400" b="1" dirty="0">
                <a:latin typeface="宋体" panose="02010600030101010101" pitchFamily="2" charset="-122"/>
              </a:rPr>
              <a:t>v</a:t>
            </a:r>
            <a:r>
              <a:rPr lang="en-US" altLang="zh-CN" sz="2400" b="1" baseline="-25000" dirty="0">
                <a:latin typeface="宋体" panose="02010600030101010101" pitchFamily="2" charset="-122"/>
              </a:rPr>
              <a:t>3</a:t>
            </a:r>
            <a:r>
              <a:rPr lang="en-US" altLang="zh-CN" sz="2400" b="1" dirty="0">
                <a:latin typeface="宋体" panose="02010600030101010101" pitchFamily="2" charset="-122"/>
              </a:rPr>
              <a:t>v</a:t>
            </a:r>
            <a:r>
              <a:rPr lang="en-US" altLang="zh-CN" sz="2400" b="1" baseline="-25000" dirty="0">
                <a:latin typeface="宋体" panose="02010600030101010101" pitchFamily="2" charset="-122"/>
              </a:rPr>
              <a:t>4</a:t>
            </a:r>
            <a:r>
              <a:rPr lang="en-US" altLang="zh-CN" sz="2400" b="1" dirty="0">
                <a:latin typeface="宋体" panose="02010600030101010101" pitchFamily="2" charset="-122"/>
              </a:rPr>
              <a:t>v</a:t>
            </a:r>
            <a:r>
              <a:rPr lang="en-US" altLang="zh-CN" sz="2400" b="1" baseline="-25000" dirty="0">
                <a:latin typeface="宋体" panose="02010600030101010101" pitchFamily="2" charset="-122"/>
              </a:rPr>
              <a:t>1</a:t>
            </a:r>
            <a:r>
              <a:rPr lang="en-US" altLang="zh-CN" sz="2400" b="1" dirty="0">
                <a:latin typeface="宋体" panose="02010600030101010101" pitchFamily="2" charset="-122"/>
              </a:rPr>
              <a:t>v</a:t>
            </a:r>
            <a:r>
              <a:rPr lang="en-US" altLang="zh-CN" sz="2400" b="1" baseline="-25000" dirty="0">
                <a:latin typeface="宋体" panose="02010600030101010101" pitchFamily="2" charset="-122"/>
              </a:rPr>
              <a:t>3</a:t>
            </a:r>
            <a:r>
              <a:rPr lang="en-US" altLang="zh-CN" sz="2400" b="1" dirty="0">
                <a:latin typeface="宋体" panose="02010600030101010101" pitchFamily="2" charset="-122"/>
              </a:rPr>
              <a:t>v</a:t>
            </a:r>
            <a:r>
              <a:rPr lang="en-US" altLang="zh-CN" sz="2400" b="1" baseline="-25000" dirty="0">
                <a:latin typeface="宋体" panose="02010600030101010101" pitchFamily="2" charset="-122"/>
              </a:rPr>
              <a:t>1</a:t>
            </a:r>
            <a:r>
              <a:rPr lang="en-US" altLang="zh-CN" sz="2400" b="1" dirty="0">
                <a:latin typeface="宋体" panose="02010600030101010101" pitchFamily="2" charset="-122"/>
              </a:rPr>
              <a:t>，</a:t>
            </a:r>
            <a:r>
              <a:rPr lang="zh-CN" altLang="en-US" sz="2400" b="1" dirty="0">
                <a:latin typeface="宋体" panose="02010600030101010101" pitchFamily="2" charset="-122"/>
              </a:rPr>
              <a:t>因而(</a:t>
            </a:r>
            <a:r>
              <a:rPr lang="en-US" altLang="zh-CN" sz="2400" b="1" dirty="0">
                <a:latin typeface="宋体" panose="02010600030101010101" pitchFamily="2" charset="-122"/>
              </a:rPr>
              <a:t>b)</a:t>
            </a:r>
            <a:r>
              <a:rPr lang="zh-CN" altLang="en-US" sz="2400" b="1" dirty="0">
                <a:latin typeface="宋体" panose="02010600030101010101" pitchFamily="2" charset="-122"/>
              </a:rPr>
              <a:t>是欧拉图；</a:t>
            </a:r>
          </a:p>
          <a:p>
            <a:pPr>
              <a:spcBef>
                <a:spcPct val="0"/>
              </a:spcBef>
              <a:buClr>
                <a:schemeClr val="tx1"/>
              </a:buClr>
            </a:pPr>
            <a:r>
              <a:rPr lang="zh-CN" altLang="en-US" sz="2400" b="1" dirty="0">
                <a:latin typeface="宋体" panose="02010600030101010101" pitchFamily="2" charset="-122"/>
              </a:rPr>
              <a:t>图(</a:t>
            </a:r>
            <a:r>
              <a:rPr lang="en-US" altLang="zh-CN" sz="2400" b="1" dirty="0">
                <a:latin typeface="宋体" panose="02010600030101010101" pitchFamily="2" charset="-122"/>
              </a:rPr>
              <a:t>c)</a:t>
            </a:r>
            <a:r>
              <a:rPr lang="zh-CN" altLang="en-US" sz="2400" b="1" dirty="0">
                <a:latin typeface="宋体" panose="02010600030101010101" pitchFamily="2" charset="-122"/>
              </a:rPr>
              <a:t>中有欧拉回路</a:t>
            </a:r>
            <a:r>
              <a:rPr lang="en-US" altLang="zh-CN" sz="2400" b="1" dirty="0">
                <a:latin typeface="宋体" panose="02010600030101010101" pitchFamily="2" charset="-122"/>
              </a:rPr>
              <a:t>v</a:t>
            </a:r>
            <a:r>
              <a:rPr lang="en-US" altLang="zh-CN" sz="2400" b="1" baseline="-25000" dirty="0">
                <a:latin typeface="宋体" panose="02010600030101010101" pitchFamily="2" charset="-122"/>
              </a:rPr>
              <a:t>1</a:t>
            </a:r>
            <a:r>
              <a:rPr lang="en-US" altLang="zh-CN" sz="2400" b="1" dirty="0">
                <a:latin typeface="宋体" panose="02010600030101010101" pitchFamily="2" charset="-122"/>
              </a:rPr>
              <a:t>v</a:t>
            </a:r>
            <a:r>
              <a:rPr lang="en-US" altLang="zh-CN" sz="2400" b="1" baseline="-25000" dirty="0">
                <a:latin typeface="宋体" panose="02010600030101010101" pitchFamily="2" charset="-122"/>
              </a:rPr>
              <a:t>2</a:t>
            </a:r>
            <a:r>
              <a:rPr lang="en-US" altLang="zh-CN" sz="2400" b="1" dirty="0">
                <a:latin typeface="宋体" panose="02010600030101010101" pitchFamily="2" charset="-122"/>
              </a:rPr>
              <a:t>v</a:t>
            </a:r>
            <a:r>
              <a:rPr lang="en-US" altLang="zh-CN" sz="2400" b="1" baseline="-25000" dirty="0">
                <a:latin typeface="宋体" panose="02010600030101010101" pitchFamily="2" charset="-122"/>
              </a:rPr>
              <a:t>3</a:t>
            </a:r>
            <a:r>
              <a:rPr lang="en-US" altLang="zh-CN" sz="2400" b="1" dirty="0">
                <a:latin typeface="宋体" panose="02010600030101010101" pitchFamily="2" charset="-122"/>
              </a:rPr>
              <a:t>v</a:t>
            </a:r>
            <a:r>
              <a:rPr lang="en-US" altLang="zh-CN" sz="2400" b="1" baseline="-25000" dirty="0">
                <a:latin typeface="宋体" panose="02010600030101010101" pitchFamily="2" charset="-122"/>
              </a:rPr>
              <a:t>4</a:t>
            </a:r>
            <a:r>
              <a:rPr lang="en-US" altLang="zh-CN" sz="2400" b="1" dirty="0">
                <a:latin typeface="宋体" panose="02010600030101010101" pitchFamily="2" charset="-122"/>
              </a:rPr>
              <a:t>v</a:t>
            </a:r>
            <a:r>
              <a:rPr lang="en-US" altLang="zh-CN" sz="2400" b="1" baseline="-25000" dirty="0">
                <a:latin typeface="宋体" panose="02010600030101010101" pitchFamily="2" charset="-122"/>
              </a:rPr>
              <a:t>5</a:t>
            </a:r>
            <a:r>
              <a:rPr lang="en-US" altLang="zh-CN" sz="2400" b="1" dirty="0">
                <a:latin typeface="宋体" panose="02010600030101010101" pitchFamily="2" charset="-122"/>
              </a:rPr>
              <a:t>v</a:t>
            </a:r>
            <a:r>
              <a:rPr lang="en-US" altLang="zh-CN" sz="2400" b="1" baseline="-25000" dirty="0">
                <a:latin typeface="宋体" panose="02010600030101010101" pitchFamily="2" charset="-122"/>
              </a:rPr>
              <a:t>6</a:t>
            </a:r>
            <a:r>
              <a:rPr lang="en-US" altLang="zh-CN" sz="2400" b="1" dirty="0">
                <a:latin typeface="宋体" panose="02010600030101010101" pitchFamily="2" charset="-122"/>
              </a:rPr>
              <a:t>v</a:t>
            </a:r>
            <a:r>
              <a:rPr lang="en-US" altLang="zh-CN" sz="2400" b="1" baseline="-25000" dirty="0">
                <a:latin typeface="宋体" panose="02010600030101010101" pitchFamily="2" charset="-122"/>
              </a:rPr>
              <a:t>7</a:t>
            </a:r>
            <a:r>
              <a:rPr lang="en-US" altLang="zh-CN" sz="2400" b="1" dirty="0">
                <a:latin typeface="宋体" panose="02010600030101010101" pitchFamily="2" charset="-122"/>
              </a:rPr>
              <a:t>v</a:t>
            </a:r>
            <a:r>
              <a:rPr lang="en-US" altLang="zh-CN" sz="2400" b="1" baseline="-25000" dirty="0">
                <a:latin typeface="宋体" panose="02010600030101010101" pitchFamily="2" charset="-122"/>
              </a:rPr>
              <a:t>8</a:t>
            </a:r>
            <a:r>
              <a:rPr lang="en-US" altLang="zh-CN" sz="2400" b="1" dirty="0">
                <a:latin typeface="宋体" panose="02010600030101010101" pitchFamily="2" charset="-122"/>
              </a:rPr>
              <a:t>v</a:t>
            </a:r>
            <a:r>
              <a:rPr lang="en-US" altLang="zh-CN" sz="2400" b="1" baseline="-25000" dirty="0">
                <a:latin typeface="宋体" panose="02010600030101010101" pitchFamily="2" charset="-122"/>
              </a:rPr>
              <a:t>2</a:t>
            </a:r>
            <a:r>
              <a:rPr lang="en-US" altLang="zh-CN" sz="2400" b="1" dirty="0">
                <a:latin typeface="宋体" panose="02010600030101010101" pitchFamily="2" charset="-122"/>
              </a:rPr>
              <a:t>v</a:t>
            </a:r>
            <a:r>
              <a:rPr lang="en-US" altLang="zh-CN" sz="2400" b="1" baseline="-25000" dirty="0">
                <a:latin typeface="宋体" panose="02010600030101010101" pitchFamily="2" charset="-122"/>
              </a:rPr>
              <a:t>4</a:t>
            </a:r>
            <a:r>
              <a:rPr lang="en-US" altLang="zh-CN" sz="2400" b="1" dirty="0">
                <a:latin typeface="宋体" panose="02010600030101010101" pitchFamily="2" charset="-122"/>
              </a:rPr>
              <a:t>v</a:t>
            </a:r>
            <a:r>
              <a:rPr lang="en-US" altLang="zh-CN" sz="2400" b="1" baseline="-25000" dirty="0">
                <a:latin typeface="宋体" panose="02010600030101010101" pitchFamily="2" charset="-122"/>
              </a:rPr>
              <a:t>6</a:t>
            </a:r>
            <a:r>
              <a:rPr lang="en-US" altLang="zh-CN" sz="2400" b="1" dirty="0">
                <a:latin typeface="宋体" panose="02010600030101010101" pitchFamily="2" charset="-122"/>
              </a:rPr>
              <a:t>v</a:t>
            </a:r>
            <a:r>
              <a:rPr lang="en-US" altLang="zh-CN" sz="2400" b="1" baseline="-25000" dirty="0">
                <a:latin typeface="宋体" panose="02010600030101010101" pitchFamily="2" charset="-122"/>
              </a:rPr>
              <a:t>8</a:t>
            </a:r>
            <a:r>
              <a:rPr lang="en-US" altLang="zh-CN" sz="2400" b="1" dirty="0">
                <a:latin typeface="宋体" panose="02010600030101010101" pitchFamily="2" charset="-122"/>
              </a:rPr>
              <a:t>v</a:t>
            </a:r>
            <a:r>
              <a:rPr lang="en-US" altLang="zh-CN" sz="2400" b="1" baseline="-25000" dirty="0">
                <a:latin typeface="宋体" panose="02010600030101010101" pitchFamily="2" charset="-122"/>
              </a:rPr>
              <a:t>1</a:t>
            </a:r>
            <a:r>
              <a:rPr lang="zh-CN" altLang="en-US" sz="2400" b="1" dirty="0">
                <a:latin typeface="宋体" panose="02010600030101010101" pitchFamily="2" charset="-122"/>
              </a:rPr>
              <a:t>因而(</a:t>
            </a:r>
            <a:r>
              <a:rPr lang="en-US" altLang="zh-CN" sz="2400" b="1" dirty="0">
                <a:latin typeface="宋体" panose="02010600030101010101" pitchFamily="2" charset="-122"/>
              </a:rPr>
              <a:t>c)</a:t>
            </a:r>
            <a:r>
              <a:rPr lang="zh-CN" altLang="en-US" sz="2400" b="1" dirty="0">
                <a:latin typeface="宋体" panose="02010600030101010101" pitchFamily="2" charset="-122"/>
              </a:rPr>
              <a:t>是欧拉图。</a:t>
            </a:r>
            <a:endParaRPr lang="en-US" altLang="zh-CN" sz="2400"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9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398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39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398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3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a:t>附：随机欧拉图</a:t>
            </a:r>
          </a:p>
        </p:txBody>
      </p:sp>
      <p:sp>
        <p:nvSpPr>
          <p:cNvPr id="21507" name="Rectangle 3"/>
          <p:cNvSpPr>
            <a:spLocks noGrp="1" noChangeArrowheads="1"/>
          </p:cNvSpPr>
          <p:nvPr>
            <p:ph sz="quarter" idx="1"/>
          </p:nvPr>
        </p:nvSpPr>
        <p:spPr/>
        <p:txBody>
          <a:bodyPr/>
          <a:lstStyle/>
          <a:p>
            <a:pPr eaLnBrk="1" hangingPunct="1">
              <a:lnSpc>
                <a:spcPct val="110000"/>
              </a:lnSpc>
              <a:spcBef>
                <a:spcPct val="30000"/>
              </a:spcBef>
            </a:pPr>
            <a:r>
              <a:rPr lang="zh-CN" altLang="en-US" sz="2400" dirty="0">
                <a:latin typeface="Times New Roman" panose="02020603050405020304" pitchFamily="18" charset="0"/>
                <a:cs typeface="Times New Roman" panose="02020603050405020304" pitchFamily="18" charset="0"/>
              </a:rPr>
              <a:t>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是欧拉图，</a:t>
            </a:r>
            <a:r>
              <a:rPr lang="en-US" altLang="zh-CN" sz="2400" i="1" dirty="0" err="1">
                <a:latin typeface="Times New Roman" panose="02020603050405020304" pitchFamily="18" charset="0"/>
                <a:cs typeface="Times New Roman" panose="02020603050405020304" pitchFamily="18" charset="0"/>
              </a:rPr>
              <a:t>v</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err="1">
                <a:latin typeface="Times New Roman" panose="02020603050405020304" pitchFamily="18" charset="0"/>
                <a:cs typeface="Times New Roman" panose="02020603050405020304" pitchFamily="18" charset="0"/>
              </a:rPr>
              <a:t>V</a:t>
            </a:r>
            <a:r>
              <a:rPr lang="en-US" altLang="zh-CN" sz="2400" baseline="-30000" dirty="0" err="1">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，从</a:t>
            </a:r>
            <a:r>
              <a:rPr lang="en-US" altLang="zh-CN" sz="2400" i="1"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开始，</a:t>
            </a:r>
            <a:r>
              <a:rPr lang="zh-CN" altLang="en-US" sz="2400" dirty="0">
                <a:solidFill>
                  <a:srgbClr val="FF0000"/>
                </a:solidFill>
                <a:latin typeface="Times New Roman" panose="02020603050405020304" pitchFamily="18" charset="0"/>
                <a:cs typeface="Times New Roman" panose="02020603050405020304" pitchFamily="18" charset="0"/>
              </a:rPr>
              <a:t>每一步从当前点所关联边中随机选边</a:t>
            </a:r>
            <a:r>
              <a:rPr lang="zh-CN" altLang="en-US" sz="2400" dirty="0">
                <a:latin typeface="Times New Roman" panose="02020603050405020304" pitchFamily="18" charset="0"/>
                <a:cs typeface="Times New Roman" panose="02020603050405020304" pitchFamily="18" charset="0"/>
              </a:rPr>
              <a:t>，均可构造欧拉回路，则</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称为以</a:t>
            </a:r>
            <a:r>
              <a:rPr lang="en-US" altLang="zh-CN" sz="2400" i="1"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为始点的随机欧拉图。 </a:t>
            </a:r>
          </a:p>
          <a:p>
            <a:pPr eaLnBrk="1" hangingPunct="1">
              <a:lnSpc>
                <a:spcPct val="110000"/>
              </a:lnSpc>
              <a:spcBef>
                <a:spcPct val="30000"/>
              </a:spcBef>
            </a:pPr>
            <a:r>
              <a:rPr lang="zh-CN" altLang="en-US" sz="2400" dirty="0">
                <a:latin typeface="Times New Roman" panose="02020603050405020304" pitchFamily="18" charset="0"/>
                <a:cs typeface="Times New Roman" panose="02020603050405020304" pitchFamily="18" charset="0"/>
              </a:rPr>
              <a:t>注意，若</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是以</a:t>
            </a:r>
            <a:r>
              <a:rPr lang="en-US" altLang="zh-CN" sz="2400" i="1"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为始点的随机欧拉图，则任何一个以</a:t>
            </a:r>
            <a:r>
              <a:rPr lang="en-US" altLang="zh-CN" sz="2400" i="1"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为始点的不包含</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中所有边的回路都应该能扩充成欧拉回路。反之，若</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不是以</a:t>
            </a:r>
            <a:r>
              <a:rPr lang="en-US" altLang="zh-CN" sz="2400" i="1"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为始点的随机欧拉图，则</a:t>
            </a:r>
            <a:r>
              <a:rPr lang="zh-CN" altLang="en-US" sz="2400" dirty="0">
                <a:solidFill>
                  <a:srgbClr val="FF0000"/>
                </a:solidFill>
                <a:latin typeface="Times New Roman" panose="02020603050405020304" pitchFamily="18" charset="0"/>
                <a:cs typeface="Times New Roman" panose="02020603050405020304" pitchFamily="18" charset="0"/>
              </a:rPr>
              <a:t>一定存在已经包含了</a:t>
            </a:r>
            <a:r>
              <a:rPr lang="en-US" altLang="zh-CN" sz="2400" i="1" dirty="0">
                <a:solidFill>
                  <a:srgbClr val="FF0000"/>
                </a:solidFill>
                <a:latin typeface="Times New Roman" panose="02020603050405020304" pitchFamily="18" charset="0"/>
                <a:cs typeface="Times New Roman" panose="02020603050405020304" pitchFamily="18" charset="0"/>
              </a:rPr>
              <a:t>v</a:t>
            </a:r>
            <a:r>
              <a:rPr lang="zh-CN" altLang="en-US" sz="2400" dirty="0">
                <a:solidFill>
                  <a:srgbClr val="FF0000"/>
                </a:solidFill>
                <a:latin typeface="Times New Roman" panose="02020603050405020304" pitchFamily="18" charset="0"/>
                <a:cs typeface="Times New Roman" panose="02020603050405020304" pitchFamily="18" charset="0"/>
              </a:rPr>
              <a:t>所关联的所有边，却未包含</a:t>
            </a:r>
            <a:r>
              <a:rPr lang="en-US" altLang="zh-CN" sz="2400" dirty="0">
                <a:solidFill>
                  <a:srgbClr val="FF0000"/>
                </a:solidFill>
                <a:latin typeface="Times New Roman" panose="02020603050405020304" pitchFamily="18" charset="0"/>
                <a:cs typeface="Times New Roman" panose="02020603050405020304" pitchFamily="18" charset="0"/>
              </a:rPr>
              <a:t>G</a:t>
            </a:r>
            <a:r>
              <a:rPr lang="zh-CN" altLang="en-US" sz="2400" dirty="0">
                <a:solidFill>
                  <a:srgbClr val="FF0000"/>
                </a:solidFill>
                <a:latin typeface="Times New Roman" panose="02020603050405020304" pitchFamily="18" charset="0"/>
                <a:cs typeface="Times New Roman" panose="02020603050405020304" pitchFamily="18" charset="0"/>
              </a:rPr>
              <a:t>中所有边的简单回路。 </a:t>
            </a:r>
          </a:p>
        </p:txBody>
      </p:sp>
      <p:pic>
        <p:nvPicPr>
          <p:cNvPr id="2" name="图片 1"/>
          <p:cNvPicPr>
            <a:picLocks noChangeAspect="1"/>
          </p:cNvPicPr>
          <p:nvPr/>
        </p:nvPicPr>
        <p:blipFill>
          <a:blip r:embed="rId2"/>
          <a:stretch>
            <a:fillRect/>
          </a:stretch>
        </p:blipFill>
        <p:spPr>
          <a:xfrm>
            <a:off x="4871864" y="3849996"/>
            <a:ext cx="2152650" cy="2038350"/>
          </a:xfrm>
          <a:prstGeom prst="rect">
            <a:avLst/>
          </a:prstGeom>
        </p:spPr>
      </p:pic>
    </p:spTree>
    <p:extLst>
      <p:ext uri="{BB962C8B-B14F-4D97-AF65-F5344CB8AC3E}">
        <p14:creationId xmlns:p14="http://schemas.microsoft.com/office/powerpoint/2010/main" val="171063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23" name="Picture 3" descr="a4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598" y="3645024"/>
            <a:ext cx="3419996" cy="2967530"/>
          </a:xfrm>
          <a:prstGeom prst="rect">
            <a:avLst/>
          </a:prstGeom>
          <a:noFill/>
          <a:extLst>
            <a:ext uri="{909E8E84-426E-40DD-AFC4-6F175D3DCCD1}">
              <a14:hiddenFill xmlns:a14="http://schemas.microsoft.com/office/drawing/2010/main">
                <a:solidFill>
                  <a:srgbClr val="FFFFFF"/>
                </a:solidFill>
              </a14:hiddenFill>
            </a:ext>
          </a:extLst>
        </p:spPr>
      </p:pic>
      <p:sp>
        <p:nvSpPr>
          <p:cNvPr id="542726" name="Rectangle 6"/>
          <p:cNvSpPr>
            <a:spLocks noGrp="1" noChangeArrowheads="1"/>
          </p:cNvSpPr>
          <p:nvPr>
            <p:ph type="title"/>
          </p:nvPr>
        </p:nvSpPr>
        <p:spPr>
          <a:noFill/>
          <a:ln/>
        </p:spPr>
        <p:txBody>
          <a:bodyPr anchor="b"/>
          <a:lstStyle/>
          <a:p>
            <a:r>
              <a:rPr lang="en-US" altLang="zh-CN"/>
              <a:t>11.1</a:t>
            </a:r>
            <a:r>
              <a:rPr lang="zh-CN" altLang="en-US"/>
              <a:t>欧拉图</a:t>
            </a:r>
          </a:p>
        </p:txBody>
      </p:sp>
      <p:sp>
        <p:nvSpPr>
          <p:cNvPr id="542725" name="Rectangle 5"/>
          <p:cNvSpPr>
            <a:spLocks noGrp="1" noChangeArrowheads="1"/>
          </p:cNvSpPr>
          <p:nvPr>
            <p:ph sz="quarter" idx="1"/>
          </p:nvPr>
        </p:nvSpPr>
        <p:spPr/>
        <p:txBody>
          <a:bodyPr/>
          <a:lstStyle/>
          <a:p>
            <a:r>
              <a:rPr lang="zh-CN" altLang="en-US">
                <a:latin typeface="宋体" panose="02010600030101010101" pitchFamily="2" charset="-122"/>
              </a:rPr>
              <a:t>哥尼斯堡七桥问题</a:t>
            </a:r>
          </a:p>
        </p:txBody>
      </p:sp>
      <p:pic>
        <p:nvPicPr>
          <p:cNvPr id="542727" name="Picture 7" descr="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2636838"/>
            <a:ext cx="4010025" cy="2933700"/>
          </a:xfrm>
          <a:prstGeom prst="rect">
            <a:avLst/>
          </a:prstGeom>
          <a:noFill/>
          <a:extLst>
            <a:ext uri="{909E8E84-426E-40DD-AFC4-6F175D3DCCD1}">
              <a14:hiddenFill xmlns:a14="http://schemas.microsoft.com/office/drawing/2010/main">
                <a:solidFill>
                  <a:srgbClr val="FFFFFF"/>
                </a:solidFill>
              </a14:hiddenFill>
            </a:ext>
          </a:extLst>
        </p:spPr>
      </p:pic>
      <p:pic>
        <p:nvPicPr>
          <p:cNvPr id="542728" name="Picture 8" descr="桥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598" y="1778718"/>
            <a:ext cx="1837505" cy="2092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42727"/>
                                        </p:tgtEl>
                                        <p:attrNameLst>
                                          <p:attrName>style.visibility</p:attrName>
                                        </p:attrNameLst>
                                      </p:cBhvr>
                                      <p:to>
                                        <p:strVal val="visible"/>
                                      </p:to>
                                    </p:set>
                                    <p:anim calcmode="lin" valueType="num">
                                      <p:cBhvr additive="base">
                                        <p:cTn id="7" dur="500" fill="hold"/>
                                        <p:tgtEl>
                                          <p:spTgt spid="542727"/>
                                        </p:tgtEl>
                                        <p:attrNameLst>
                                          <p:attrName>ppt_x</p:attrName>
                                        </p:attrNameLst>
                                      </p:cBhvr>
                                      <p:tavLst>
                                        <p:tav tm="0">
                                          <p:val>
                                            <p:strVal val="0-#ppt_w/2"/>
                                          </p:val>
                                        </p:tav>
                                        <p:tav tm="100000">
                                          <p:val>
                                            <p:strVal val="#ppt_x"/>
                                          </p:val>
                                        </p:tav>
                                      </p:tavLst>
                                    </p:anim>
                                    <p:anim calcmode="lin" valueType="num">
                                      <p:cBhvr additive="base">
                                        <p:cTn id="8" dur="500" fill="hold"/>
                                        <p:tgtEl>
                                          <p:spTgt spid="54272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42728"/>
                                        </p:tgtEl>
                                        <p:attrNameLst>
                                          <p:attrName>style.visibility</p:attrName>
                                        </p:attrNameLst>
                                      </p:cBhvr>
                                      <p:to>
                                        <p:strVal val="visible"/>
                                      </p:to>
                                    </p:set>
                                    <p:anim calcmode="lin" valueType="num">
                                      <p:cBhvr additive="base">
                                        <p:cTn id="13" dur="500" fill="hold"/>
                                        <p:tgtEl>
                                          <p:spTgt spid="542728"/>
                                        </p:tgtEl>
                                        <p:attrNameLst>
                                          <p:attrName>ppt_x</p:attrName>
                                        </p:attrNameLst>
                                      </p:cBhvr>
                                      <p:tavLst>
                                        <p:tav tm="0">
                                          <p:val>
                                            <p:strVal val="0-#ppt_w/2"/>
                                          </p:val>
                                        </p:tav>
                                        <p:tav tm="100000">
                                          <p:val>
                                            <p:strVal val="#ppt_x"/>
                                          </p:val>
                                        </p:tav>
                                      </p:tavLst>
                                    </p:anim>
                                    <p:anim calcmode="lin" valueType="num">
                                      <p:cBhvr additive="base">
                                        <p:cTn id="14" dur="500" fill="hold"/>
                                        <p:tgtEl>
                                          <p:spTgt spid="5427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a:t>随机欧拉图的判定</a:t>
            </a:r>
          </a:p>
        </p:txBody>
      </p:sp>
      <p:sp>
        <p:nvSpPr>
          <p:cNvPr id="22531" name="Rectangle 3"/>
          <p:cNvSpPr>
            <a:spLocks noGrp="1" noChangeArrowheads="1"/>
          </p:cNvSpPr>
          <p:nvPr>
            <p:ph sz="quarter" idx="1"/>
          </p:nvPr>
        </p:nvSpPr>
        <p:spPr/>
        <p:txBody>
          <a:bodyPr/>
          <a:lstStyle/>
          <a:p>
            <a:pPr eaLnBrk="1" hangingPunct="1"/>
            <a:r>
              <a:rPr lang="zh-CN" altLang="en-US" sz="2400" dirty="0">
                <a:latin typeface="Times New Roman" panose="02020603050405020304" pitchFamily="18" charset="0"/>
                <a:cs typeface="Times New Roman" panose="02020603050405020304" pitchFamily="18" charset="0"/>
              </a:rPr>
              <a:t>欧拉图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是以</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为始点的随机欧拉图</a:t>
            </a:r>
            <a:r>
              <a:rPr lang="zh-CN" altLang="en-US" sz="2400" i="1" dirty="0">
                <a:solidFill>
                  <a:srgbClr val="FF0000"/>
                </a:solidFill>
                <a:latin typeface="Times New Roman" panose="02020603050405020304" pitchFamily="18" charset="0"/>
                <a:cs typeface="Times New Roman" panose="02020603050405020304" pitchFamily="18" charset="0"/>
              </a:rPr>
              <a:t>当且仅当</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中任一回路均包含</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 </a:t>
            </a:r>
          </a:p>
          <a:p>
            <a:pPr lvl="1" algn="just" eaLnBrk="1" hangingPunct="1">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sz="2400" dirty="0">
                <a:latin typeface="Times New Roman" panose="02020603050405020304" pitchFamily="18" charset="0"/>
                <a:cs typeface="Times New Roman" panose="02020603050405020304" pitchFamily="18" charset="0"/>
              </a:rPr>
              <a:t>若</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是以</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为始点的随机欧拉图，</a:t>
            </a:r>
            <a:r>
              <a:rPr lang="zh-CN" altLang="en-US" sz="2400" i="1" dirty="0">
                <a:solidFill>
                  <a:srgbClr val="336600"/>
                </a:solidFill>
                <a:latin typeface="Times New Roman" panose="02020603050405020304" pitchFamily="18" charset="0"/>
                <a:cs typeface="Times New Roman" panose="02020603050405020304" pitchFamily="18" charset="0"/>
              </a:rPr>
              <a:t>假设有回路</a:t>
            </a:r>
            <a:r>
              <a:rPr lang="en-US" altLang="zh-CN" sz="2400" i="1" dirty="0">
                <a:solidFill>
                  <a:srgbClr val="336600"/>
                </a:solidFill>
                <a:latin typeface="Times New Roman" panose="02020603050405020304" pitchFamily="18" charset="0"/>
                <a:cs typeface="Times New Roman" panose="02020603050405020304" pitchFamily="18" charset="0"/>
              </a:rPr>
              <a:t>C</a:t>
            </a:r>
            <a:r>
              <a:rPr lang="zh-CN" altLang="en-US" sz="2400" i="1" dirty="0">
                <a:solidFill>
                  <a:srgbClr val="336600"/>
                </a:solidFill>
                <a:latin typeface="Times New Roman" panose="02020603050405020304" pitchFamily="18" charset="0"/>
                <a:cs typeface="Times New Roman" panose="02020603050405020304" pitchFamily="18" charset="0"/>
              </a:rPr>
              <a:t>不包含</a:t>
            </a:r>
            <a:r>
              <a:rPr lang="en-US" altLang="zh-CN" sz="2400" i="1" dirty="0">
                <a:solidFill>
                  <a:srgbClr val="336600"/>
                </a:solidFill>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令</a:t>
            </a:r>
            <a:r>
              <a:rPr lang="en-US" altLang="zh-CN" sz="2400" dirty="0">
                <a:latin typeface="Times New Roman" panose="02020603050405020304" pitchFamily="18" charset="0"/>
                <a:cs typeface="Times New Roman" panose="02020603050405020304" pitchFamily="18" charset="0"/>
              </a:rPr>
              <a:t>G‘=G-C, (G’</a:t>
            </a:r>
            <a:r>
              <a:rPr lang="zh-CN" altLang="en-US" sz="2400" dirty="0">
                <a:latin typeface="Times New Roman" panose="02020603050405020304" pitchFamily="18" charset="0"/>
                <a:cs typeface="Times New Roman" panose="02020603050405020304" pitchFamily="18" charset="0"/>
              </a:rPr>
              <a:t>可能不连通</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a:t>
            </a:r>
            <a:r>
              <a:rPr lang="zh-CN" altLang="en-US" sz="2400" dirty="0">
                <a:solidFill>
                  <a:srgbClr val="336600"/>
                </a:solidFill>
                <a:latin typeface="Times New Roman" panose="02020603050405020304" pitchFamily="18" charset="0"/>
                <a:cs typeface="Times New Roman" panose="02020603050405020304" pitchFamily="18" charset="0"/>
              </a:rPr>
              <a:t>包含</a:t>
            </a:r>
            <a:r>
              <a:rPr lang="en-US" altLang="zh-CN" sz="2400" dirty="0">
                <a:solidFill>
                  <a:srgbClr val="336600"/>
                </a:solidFill>
                <a:latin typeface="Times New Roman" panose="02020603050405020304" pitchFamily="18" charset="0"/>
                <a:cs typeface="Times New Roman" panose="02020603050405020304" pitchFamily="18" charset="0"/>
              </a:rPr>
              <a:t>v</a:t>
            </a:r>
            <a:r>
              <a:rPr lang="zh-CN" altLang="en-US" sz="2400" dirty="0">
                <a:solidFill>
                  <a:srgbClr val="336600"/>
                </a:solidFill>
                <a:latin typeface="Times New Roman" panose="02020603050405020304" pitchFamily="18" charset="0"/>
                <a:cs typeface="Times New Roman" panose="02020603050405020304" pitchFamily="18" charset="0"/>
              </a:rPr>
              <a:t>的那个连通分支一定是欧拉图</a:t>
            </a:r>
            <a:r>
              <a:rPr lang="zh-CN" altLang="en-US" sz="2400" dirty="0">
                <a:latin typeface="Times New Roman" panose="02020603050405020304" pitchFamily="18" charset="0"/>
                <a:cs typeface="Times New Roman" panose="02020603050405020304" pitchFamily="18" charset="0"/>
              </a:rPr>
              <a:t>，相应的欧拉回路包含了</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关联的所有边，但不包含</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中的所有边，与</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是以</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为始点的随机欧拉图矛盾。</a:t>
            </a:r>
          </a:p>
          <a:p>
            <a:pPr lvl="1" eaLnBrk="1" hangingPunct="1">
              <a:buFont typeface="Symbol" panose="05050102010706020507" pitchFamily="18" charset="2"/>
              <a:buNone/>
            </a:pP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sz="2400" dirty="0">
                <a:latin typeface="Times New Roman" panose="02020603050405020304" pitchFamily="18" charset="0"/>
                <a:cs typeface="Times New Roman" panose="02020603050405020304" pitchFamily="18" charset="0"/>
              </a:rPr>
              <a:t>若欧拉图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中任意回路均包含</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。假设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不是以</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为始点的随机欧拉图，则一定存在已经包含了</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所关联的所有边，却未包含</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中所有边的简单回路</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，假设</a:t>
            </a:r>
            <a:r>
              <a:rPr lang="en-US" altLang="zh-CN" sz="2400"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是不在</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中的一条边，</a:t>
            </a:r>
            <a:r>
              <a:rPr lang="en-US" altLang="zh-CN" sz="2400"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的端点必异于</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，设一个是</a:t>
            </a:r>
            <a:r>
              <a:rPr lang="en-US" altLang="zh-CN" sz="2400" dirty="0">
                <a:latin typeface="Times New Roman" panose="02020603050405020304" pitchFamily="18" charset="0"/>
                <a:cs typeface="Times New Roman" panose="02020603050405020304" pitchFamily="18" charset="0"/>
              </a:rPr>
              <a:t>u</a:t>
            </a:r>
            <a:r>
              <a:rPr lang="zh-CN" altLang="en-US" sz="2400" dirty="0">
                <a:latin typeface="Times New Roman" panose="02020603050405020304" pitchFamily="18" charset="0"/>
                <a:cs typeface="Times New Roman" panose="02020603050405020304" pitchFamily="18" charset="0"/>
              </a:rPr>
              <a:t>。令从</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中删除</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中所有边的图为</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，显然在</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是孤立点。而包含</a:t>
            </a:r>
            <a:r>
              <a:rPr lang="en-US" altLang="zh-CN" sz="2400" dirty="0">
                <a:latin typeface="Times New Roman" panose="02020603050405020304" pitchFamily="18" charset="0"/>
                <a:cs typeface="Times New Roman" panose="02020603050405020304" pitchFamily="18" charset="0"/>
              </a:rPr>
              <a:t>u</a:t>
            </a:r>
            <a:r>
              <a:rPr lang="zh-CN" altLang="en-US" sz="2400" dirty="0">
                <a:latin typeface="Times New Roman" panose="02020603050405020304" pitchFamily="18" charset="0"/>
                <a:cs typeface="Times New Roman" panose="02020603050405020304" pitchFamily="18" charset="0"/>
              </a:rPr>
              <a:t>的连通分支是欧拉图，因此</a:t>
            </a:r>
            <a:r>
              <a:rPr lang="en-US" altLang="zh-CN" sz="2400" dirty="0">
                <a:latin typeface="Times New Roman" panose="02020603050405020304" pitchFamily="18" charset="0"/>
                <a:cs typeface="Times New Roman" panose="02020603050405020304" pitchFamily="18" charset="0"/>
              </a:rPr>
              <a:t>u</a:t>
            </a:r>
            <a:r>
              <a:rPr lang="zh-CN" altLang="en-US" sz="2400" dirty="0">
                <a:latin typeface="Times New Roman" panose="02020603050405020304" pitchFamily="18" charset="0"/>
                <a:cs typeface="Times New Roman" panose="02020603050405020304" pitchFamily="18" charset="0"/>
              </a:rPr>
              <a:t>必包含在一回路中，但此回路不含</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，矛盾。 </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solidFill>
                  <a:schemeClr val="tx2"/>
                </a:solidFill>
                <a:latin typeface="Times New Roman" panose="02020603050405020304" pitchFamily="18" charset="0"/>
                <a:cs typeface="Times New Roman" panose="02020603050405020304" pitchFamily="18" charset="0"/>
              </a:rPr>
              <a:t>易推知：欧拉图</a:t>
            </a:r>
            <a:r>
              <a:rPr lang="en-US" altLang="zh-CN" sz="2000" dirty="0">
                <a:solidFill>
                  <a:schemeClr val="tx2"/>
                </a:solidFill>
                <a:latin typeface="Times New Roman" panose="02020603050405020304" pitchFamily="18" charset="0"/>
                <a:cs typeface="Times New Roman" panose="02020603050405020304" pitchFamily="18" charset="0"/>
              </a:rPr>
              <a:t>G</a:t>
            </a:r>
            <a:r>
              <a:rPr lang="zh-CN" altLang="en-US" sz="2000" dirty="0">
                <a:solidFill>
                  <a:schemeClr val="tx2"/>
                </a:solidFill>
                <a:latin typeface="Times New Roman" panose="02020603050405020304" pitchFamily="18" charset="0"/>
                <a:cs typeface="Times New Roman" panose="02020603050405020304" pitchFamily="18" charset="0"/>
              </a:rPr>
              <a:t>是以任一顶点为始点的随机欧拉图 当且仅当</a:t>
            </a:r>
            <a:r>
              <a:rPr lang="en-US" altLang="zh-CN" sz="2000" dirty="0">
                <a:solidFill>
                  <a:schemeClr val="tx2"/>
                </a:solidFill>
                <a:latin typeface="Times New Roman" panose="02020603050405020304" pitchFamily="18" charset="0"/>
                <a:cs typeface="Times New Roman" panose="02020603050405020304" pitchFamily="18" charset="0"/>
              </a:rPr>
              <a:t>G</a:t>
            </a:r>
            <a:r>
              <a:rPr lang="zh-CN" altLang="en-US" sz="2000" dirty="0">
                <a:solidFill>
                  <a:schemeClr val="tx2"/>
                </a:solidFill>
                <a:latin typeface="Times New Roman" panose="02020603050405020304" pitchFamily="18" charset="0"/>
                <a:cs typeface="Times New Roman" panose="02020603050405020304" pitchFamily="18" charset="0"/>
              </a:rPr>
              <a:t>本身是一个初级回路</a:t>
            </a: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13210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思考题（计算机系课件）</a:t>
            </a:r>
          </a:p>
        </p:txBody>
      </p:sp>
      <p:sp>
        <p:nvSpPr>
          <p:cNvPr id="3" name="内容占位符 2"/>
          <p:cNvSpPr>
            <a:spLocks noGrp="1"/>
          </p:cNvSpPr>
          <p:nvPr>
            <p:ph sz="quarter" idx="1"/>
          </p:nvPr>
        </p:nvSpPr>
        <p:spPr/>
        <p:txBody>
          <a:bodyPr/>
          <a:lstStyle/>
          <a:p>
            <a:pPr>
              <a:lnSpc>
                <a:spcPct val="120000"/>
              </a:lnSpc>
            </a:pPr>
            <a:r>
              <a:rPr lang="zh-CN" altLang="en-US" sz="2800" dirty="0">
                <a:latin typeface="Times New Roman" panose="02020603050405020304" pitchFamily="18" charset="0"/>
                <a:cs typeface="Times New Roman" panose="02020603050405020304" pitchFamily="18" charset="0"/>
              </a:rPr>
              <a:t>给定简单图</a:t>
            </a:r>
            <a:r>
              <a:rPr lang="en-US" altLang="zh-CN" sz="2800" dirty="0">
                <a:latin typeface="Times New Roman" panose="02020603050405020304" pitchFamily="18" charset="0"/>
                <a:cs typeface="Times New Roman" panose="02020603050405020304" pitchFamily="18" charset="0"/>
              </a:rPr>
              <a:t>G</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|G|</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3</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dirty="0">
                <a:latin typeface="Times New Roman" panose="02020603050405020304" pitchFamily="18" charset="0"/>
                <a:cs typeface="Times New Roman" panose="02020603050405020304" pitchFamily="18" charset="0"/>
              </a:rPr>
              <a:t>，构造另一个图</a:t>
            </a:r>
            <a:r>
              <a:rPr lang="en-US" altLang="zh-CN" sz="2800" dirty="0">
                <a:latin typeface="Times New Roman" panose="02020603050405020304" pitchFamily="18" charset="0"/>
                <a:cs typeface="Times New Roman" panose="02020603050405020304" pitchFamily="18" charset="0"/>
              </a:rPr>
              <a:t>G’</a:t>
            </a:r>
            <a:r>
              <a:rPr lang="zh-CN" altLang="en-US" sz="2800" dirty="0">
                <a:latin typeface="Times New Roman" panose="02020603050405020304" pitchFamily="18" charset="0"/>
                <a:cs typeface="Times New Roman" panose="02020603050405020304" pitchFamily="18" charset="0"/>
              </a:rPr>
              <a:t>如下</a:t>
            </a:r>
            <a:r>
              <a:rPr lang="zh-CN" altLang="en-US" sz="2800" dirty="0">
                <a:latin typeface="Times New Roman" panose="02020603050405020304" pitchFamily="18" charset="0"/>
                <a:cs typeface="Times New Roman" panose="02020603050405020304" pitchFamily="18" charset="0"/>
                <a:sym typeface="Wingdings" panose="05000000000000000000" pitchFamily="2" charset="2"/>
              </a:rPr>
              <a:t>：</a:t>
            </a:r>
          </a:p>
          <a:p>
            <a:pPr lvl="1">
              <a:lnSpc>
                <a:spcPct val="120000"/>
              </a:lnSpc>
            </a:pPr>
            <a:r>
              <a:rPr lang="zh-CN" altLang="en-US" sz="2400" dirty="0">
                <a:latin typeface="Times New Roman" panose="02020603050405020304" pitchFamily="18" charset="0"/>
                <a:sym typeface="Wingdings" panose="05000000000000000000" pitchFamily="2" charset="2"/>
              </a:rPr>
              <a:t>对</a:t>
            </a:r>
            <a:r>
              <a:rPr lang="en-US" altLang="zh-CN" sz="2400" dirty="0">
                <a:latin typeface="Times New Roman" panose="02020603050405020304" pitchFamily="18" charset="0"/>
                <a:sym typeface="Wingdings" panose="05000000000000000000" pitchFamily="2" charset="2"/>
              </a:rPr>
              <a:t>G</a:t>
            </a:r>
            <a:r>
              <a:rPr lang="zh-CN" altLang="en-US" sz="2400" dirty="0">
                <a:latin typeface="Times New Roman" panose="02020603050405020304" pitchFamily="18" charset="0"/>
                <a:sym typeface="Wingdings" panose="05000000000000000000" pitchFamily="2" charset="2"/>
              </a:rPr>
              <a:t>中的每条边，</a:t>
            </a:r>
            <a:r>
              <a:rPr lang="en-US" altLang="zh-CN" sz="2400" dirty="0">
                <a:solidFill>
                  <a:srgbClr val="FF0000"/>
                </a:solidFill>
                <a:latin typeface="Times New Roman" panose="02020603050405020304" pitchFamily="18" charset="0"/>
                <a:sym typeface="Wingdings" panose="05000000000000000000" pitchFamily="2" charset="2"/>
              </a:rPr>
              <a:t>G’</a:t>
            </a:r>
            <a:r>
              <a:rPr lang="zh-CN" altLang="en-US" sz="2400" dirty="0">
                <a:solidFill>
                  <a:srgbClr val="FF0000"/>
                </a:solidFill>
                <a:latin typeface="Times New Roman" panose="02020603050405020304" pitchFamily="18" charset="0"/>
                <a:sym typeface="Wingdings" panose="05000000000000000000" pitchFamily="2" charset="2"/>
              </a:rPr>
              <a:t>中恰好有一个顶点与之对应</a:t>
            </a:r>
            <a:r>
              <a:rPr lang="zh-CN" altLang="en-US" sz="2400" dirty="0">
                <a:latin typeface="Times New Roman" panose="02020603050405020304" pitchFamily="18" charset="0"/>
                <a:sym typeface="Wingdings" panose="05000000000000000000" pitchFamily="2" charset="2"/>
              </a:rPr>
              <a:t>；</a:t>
            </a:r>
          </a:p>
          <a:p>
            <a:pPr lvl="1">
              <a:lnSpc>
                <a:spcPct val="120000"/>
              </a:lnSpc>
            </a:pPr>
            <a:r>
              <a:rPr lang="en-US" altLang="zh-CN" sz="2400" dirty="0">
                <a:latin typeface="Times New Roman" panose="02020603050405020304" pitchFamily="18" charset="0"/>
                <a:sym typeface="Wingdings" panose="05000000000000000000" pitchFamily="2" charset="2"/>
              </a:rPr>
              <a:t>G’</a:t>
            </a:r>
            <a:r>
              <a:rPr lang="zh-CN" altLang="en-US" sz="2400" dirty="0">
                <a:latin typeface="Times New Roman" panose="02020603050405020304" pitchFamily="18" charset="0"/>
                <a:sym typeface="Wingdings" panose="05000000000000000000" pitchFamily="2" charset="2"/>
              </a:rPr>
              <a:t>中任意两点相邻当且仅当它们在</a:t>
            </a:r>
            <a:r>
              <a:rPr lang="en-US" altLang="zh-CN" sz="2400" dirty="0">
                <a:latin typeface="Times New Roman" panose="02020603050405020304" pitchFamily="18" charset="0"/>
                <a:sym typeface="Wingdings" panose="05000000000000000000" pitchFamily="2" charset="2"/>
              </a:rPr>
              <a:t>G</a:t>
            </a:r>
            <a:r>
              <a:rPr lang="zh-CN" altLang="en-US" sz="2400" dirty="0">
                <a:latin typeface="Times New Roman" panose="02020603050405020304" pitchFamily="18" charset="0"/>
                <a:sym typeface="Wingdings" panose="05000000000000000000" pitchFamily="2" charset="2"/>
              </a:rPr>
              <a:t>中对应的两条边相邻（即有一个公共顶点）。</a:t>
            </a:r>
          </a:p>
          <a:p>
            <a:pPr>
              <a:lnSpc>
                <a:spcPct val="120000"/>
              </a:lnSpc>
              <a:buNone/>
            </a:pPr>
            <a:r>
              <a:rPr lang="zh-CN" altLang="en-US" sz="2400" dirty="0">
                <a:latin typeface="Times New Roman" panose="02020603050405020304" pitchFamily="18" charset="0"/>
                <a:sym typeface="Wingdings" panose="05000000000000000000" pitchFamily="2" charset="2"/>
              </a:rPr>
              <a:t>   </a:t>
            </a:r>
            <a:r>
              <a:rPr lang="en-US" altLang="zh-CN" sz="2400" dirty="0">
                <a:latin typeface="Times New Roman" panose="02020603050405020304" pitchFamily="18" charset="0"/>
                <a:sym typeface="Wingdings" panose="05000000000000000000" pitchFamily="2" charset="2"/>
              </a:rPr>
              <a:t> </a:t>
            </a:r>
            <a:r>
              <a:rPr lang="zh-CN" altLang="zh-CN" sz="2400" dirty="0">
                <a:latin typeface="Times New Roman" panose="02020603050405020304" pitchFamily="18" charset="0"/>
                <a:sym typeface="Wingdings" panose="05000000000000000000" pitchFamily="2" charset="2"/>
              </a:rPr>
              <a:t>证明：若</a:t>
            </a:r>
            <a:r>
              <a:rPr lang="en-US" altLang="zh-CN" sz="2400" dirty="0">
                <a:latin typeface="Times New Roman" panose="02020603050405020304" pitchFamily="18" charset="0"/>
                <a:sym typeface="Wingdings" panose="05000000000000000000" pitchFamily="2" charset="2"/>
              </a:rPr>
              <a:t>G</a:t>
            </a:r>
            <a:r>
              <a:rPr lang="zh-CN" altLang="zh-CN" sz="2400" dirty="0">
                <a:latin typeface="Times New Roman" panose="02020603050405020304" pitchFamily="18" charset="0"/>
                <a:sym typeface="Wingdings" panose="05000000000000000000" pitchFamily="2" charset="2"/>
              </a:rPr>
              <a:t>是欧拉图，则</a:t>
            </a:r>
            <a:r>
              <a:rPr lang="en-US" altLang="zh-CN" sz="2400" dirty="0">
                <a:latin typeface="Times New Roman" panose="02020603050405020304" pitchFamily="18" charset="0"/>
                <a:sym typeface="Wingdings" panose="05000000000000000000" pitchFamily="2" charset="2"/>
              </a:rPr>
              <a:t>G’</a:t>
            </a:r>
            <a:r>
              <a:rPr lang="zh-CN" altLang="zh-CN" sz="2400" dirty="0">
                <a:latin typeface="Times New Roman" panose="02020603050405020304" pitchFamily="18" charset="0"/>
                <a:sym typeface="Wingdings" panose="05000000000000000000" pitchFamily="2" charset="2"/>
              </a:rPr>
              <a:t>是欧拉图。举例说明反之不一定成立。</a:t>
            </a:r>
            <a:endParaRPr lang="en-US" altLang="zh-CN" sz="2400" dirty="0">
              <a:latin typeface="Times New Roman" panose="02020603050405020304" pitchFamily="18" charset="0"/>
              <a:sym typeface="Wingdings" panose="05000000000000000000" pitchFamily="2" charset="2"/>
            </a:endParaRPr>
          </a:p>
        </p:txBody>
      </p:sp>
      <p:pic>
        <p:nvPicPr>
          <p:cNvPr id="4" name="图片 3"/>
          <p:cNvPicPr>
            <a:picLocks noChangeAspect="1"/>
          </p:cNvPicPr>
          <p:nvPr/>
        </p:nvPicPr>
        <p:blipFill>
          <a:blip r:embed="rId3"/>
          <a:stretch>
            <a:fillRect/>
          </a:stretch>
        </p:blipFill>
        <p:spPr>
          <a:xfrm>
            <a:off x="1127448" y="4305813"/>
            <a:ext cx="2639297" cy="2159425"/>
          </a:xfrm>
          <a:prstGeom prst="rect">
            <a:avLst/>
          </a:prstGeom>
        </p:spPr>
      </p:pic>
      <p:pic>
        <p:nvPicPr>
          <p:cNvPr id="5" name="图片 4"/>
          <p:cNvPicPr>
            <a:picLocks noChangeAspect="1"/>
          </p:cNvPicPr>
          <p:nvPr/>
        </p:nvPicPr>
        <p:blipFill>
          <a:blip r:embed="rId4"/>
          <a:stretch>
            <a:fillRect/>
          </a:stretch>
        </p:blipFill>
        <p:spPr>
          <a:xfrm>
            <a:off x="4067380" y="4305813"/>
            <a:ext cx="2373817" cy="1993398"/>
          </a:xfrm>
          <a:prstGeom prst="rect">
            <a:avLst/>
          </a:prstGeom>
        </p:spPr>
      </p:pic>
      <p:grpSp>
        <p:nvGrpSpPr>
          <p:cNvPr id="6" name="Group 20"/>
          <p:cNvGrpSpPr>
            <a:grpSpLocks/>
          </p:cNvGrpSpPr>
          <p:nvPr/>
        </p:nvGrpSpPr>
        <p:grpSpPr bwMode="auto">
          <a:xfrm>
            <a:off x="8889042" y="4428873"/>
            <a:ext cx="2149906" cy="1913303"/>
            <a:chOff x="912" y="1384"/>
            <a:chExt cx="2208" cy="1896"/>
          </a:xfrm>
        </p:grpSpPr>
        <p:grpSp>
          <p:nvGrpSpPr>
            <p:cNvPr id="7" name="Group 12"/>
            <p:cNvGrpSpPr>
              <a:grpSpLocks/>
            </p:cNvGrpSpPr>
            <p:nvPr/>
          </p:nvGrpSpPr>
          <p:grpSpPr bwMode="auto">
            <a:xfrm>
              <a:off x="1272" y="1384"/>
              <a:ext cx="1368" cy="1896"/>
              <a:chOff x="1272" y="1384"/>
              <a:chExt cx="1368" cy="1896"/>
            </a:xfrm>
          </p:grpSpPr>
          <p:sp>
            <p:nvSpPr>
              <p:cNvPr id="14" name="Oval 4"/>
              <p:cNvSpPr>
                <a:spLocks noChangeArrowheads="1"/>
              </p:cNvSpPr>
              <p:nvPr/>
            </p:nvSpPr>
            <p:spPr bwMode="auto">
              <a:xfrm>
                <a:off x="1392" y="1680"/>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5"/>
              <p:cNvSpPr>
                <a:spLocks noChangeArrowheads="1"/>
              </p:cNvSpPr>
              <p:nvPr/>
            </p:nvSpPr>
            <p:spPr bwMode="auto">
              <a:xfrm>
                <a:off x="1920" y="2256"/>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6"/>
              <p:cNvSpPr>
                <a:spLocks noChangeArrowheads="1"/>
              </p:cNvSpPr>
              <p:nvPr/>
            </p:nvSpPr>
            <p:spPr bwMode="auto">
              <a:xfrm>
                <a:off x="2544" y="1680"/>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7"/>
              <p:cNvSpPr>
                <a:spLocks noChangeArrowheads="1"/>
              </p:cNvSpPr>
              <p:nvPr/>
            </p:nvSpPr>
            <p:spPr bwMode="auto">
              <a:xfrm>
                <a:off x="1296" y="2832"/>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8"/>
              <p:cNvSpPr>
                <a:spLocks noChangeArrowheads="1"/>
              </p:cNvSpPr>
              <p:nvPr/>
            </p:nvSpPr>
            <p:spPr bwMode="auto">
              <a:xfrm>
                <a:off x="2496" y="2784"/>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Freeform 9"/>
              <p:cNvSpPr>
                <a:spLocks/>
              </p:cNvSpPr>
              <p:nvPr/>
            </p:nvSpPr>
            <p:spPr bwMode="auto">
              <a:xfrm>
                <a:off x="1440" y="1776"/>
                <a:ext cx="528" cy="528"/>
              </a:xfrm>
              <a:custGeom>
                <a:avLst/>
                <a:gdLst>
                  <a:gd name="T0" fmla="*/ 0 w 528"/>
                  <a:gd name="T1" fmla="*/ 0 h 528"/>
                  <a:gd name="T2" fmla="*/ 144 w 528"/>
                  <a:gd name="T3" fmla="*/ 384 h 528"/>
                  <a:gd name="T4" fmla="*/ 528 w 528"/>
                  <a:gd name="T5" fmla="*/ 528 h 528"/>
                </a:gdLst>
                <a:ahLst/>
                <a:cxnLst>
                  <a:cxn ang="0">
                    <a:pos x="T0" y="T1"/>
                  </a:cxn>
                  <a:cxn ang="0">
                    <a:pos x="T2" y="T3"/>
                  </a:cxn>
                  <a:cxn ang="0">
                    <a:pos x="T4" y="T5"/>
                  </a:cxn>
                </a:cxnLst>
                <a:rect l="0" t="0" r="r" b="b"/>
                <a:pathLst>
                  <a:path w="528" h="528">
                    <a:moveTo>
                      <a:pt x="0" y="0"/>
                    </a:moveTo>
                    <a:cubicBezTo>
                      <a:pt x="28" y="148"/>
                      <a:pt x="56" y="296"/>
                      <a:pt x="144" y="384"/>
                    </a:cubicBezTo>
                    <a:cubicBezTo>
                      <a:pt x="232" y="472"/>
                      <a:pt x="380" y="500"/>
                      <a:pt x="528" y="528"/>
                    </a:cubicBezTo>
                  </a:path>
                </a:pathLst>
              </a:custGeom>
              <a:noFill/>
              <a:ln w="2857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Freeform 10"/>
              <p:cNvSpPr>
                <a:spLocks/>
              </p:cNvSpPr>
              <p:nvPr/>
            </p:nvSpPr>
            <p:spPr bwMode="auto">
              <a:xfrm>
                <a:off x="1440" y="1384"/>
                <a:ext cx="1152" cy="344"/>
              </a:xfrm>
              <a:custGeom>
                <a:avLst/>
                <a:gdLst>
                  <a:gd name="T0" fmla="*/ 0 w 1152"/>
                  <a:gd name="T1" fmla="*/ 296 h 344"/>
                  <a:gd name="T2" fmla="*/ 528 w 1152"/>
                  <a:gd name="T3" fmla="*/ 8 h 344"/>
                  <a:gd name="T4" fmla="*/ 1152 w 1152"/>
                  <a:gd name="T5" fmla="*/ 344 h 344"/>
                </a:gdLst>
                <a:ahLst/>
                <a:cxnLst>
                  <a:cxn ang="0">
                    <a:pos x="T0" y="T1"/>
                  </a:cxn>
                  <a:cxn ang="0">
                    <a:pos x="T2" y="T3"/>
                  </a:cxn>
                  <a:cxn ang="0">
                    <a:pos x="T4" y="T5"/>
                  </a:cxn>
                </a:cxnLst>
                <a:rect l="0" t="0" r="r" b="b"/>
                <a:pathLst>
                  <a:path w="1152" h="344">
                    <a:moveTo>
                      <a:pt x="0" y="296"/>
                    </a:moveTo>
                    <a:cubicBezTo>
                      <a:pt x="168" y="148"/>
                      <a:pt x="336" y="0"/>
                      <a:pt x="528" y="8"/>
                    </a:cubicBezTo>
                    <a:cubicBezTo>
                      <a:pt x="720" y="16"/>
                      <a:pt x="936" y="180"/>
                      <a:pt x="1152" y="344"/>
                    </a:cubicBezTo>
                  </a:path>
                </a:pathLst>
              </a:custGeom>
              <a:noFill/>
              <a:ln w="2857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Freeform 11"/>
              <p:cNvSpPr>
                <a:spLocks/>
              </p:cNvSpPr>
              <p:nvPr/>
            </p:nvSpPr>
            <p:spPr bwMode="auto">
              <a:xfrm>
                <a:off x="1272" y="1728"/>
                <a:ext cx="1320" cy="1552"/>
              </a:xfrm>
              <a:custGeom>
                <a:avLst/>
                <a:gdLst>
                  <a:gd name="T0" fmla="*/ 1320 w 1320"/>
                  <a:gd name="T1" fmla="*/ 0 h 1552"/>
                  <a:gd name="T2" fmla="*/ 1080 w 1320"/>
                  <a:gd name="T3" fmla="*/ 384 h 1552"/>
                  <a:gd name="T4" fmla="*/ 696 w 1320"/>
                  <a:gd name="T5" fmla="*/ 576 h 1552"/>
                  <a:gd name="T6" fmla="*/ 168 w 1320"/>
                  <a:gd name="T7" fmla="*/ 816 h 1552"/>
                  <a:gd name="T8" fmla="*/ 72 w 1320"/>
                  <a:gd name="T9" fmla="*/ 1200 h 1552"/>
                  <a:gd name="T10" fmla="*/ 600 w 1320"/>
                  <a:gd name="T11" fmla="*/ 1536 h 1552"/>
                  <a:gd name="T12" fmla="*/ 1272 w 1320"/>
                  <a:gd name="T13" fmla="*/ 1104 h 1552"/>
                  <a:gd name="T14" fmla="*/ 744 w 1320"/>
                  <a:gd name="T15" fmla="*/ 576 h 1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0" h="1552">
                    <a:moveTo>
                      <a:pt x="1320" y="0"/>
                    </a:moveTo>
                    <a:cubicBezTo>
                      <a:pt x="1252" y="144"/>
                      <a:pt x="1184" y="288"/>
                      <a:pt x="1080" y="384"/>
                    </a:cubicBezTo>
                    <a:cubicBezTo>
                      <a:pt x="976" y="480"/>
                      <a:pt x="848" y="504"/>
                      <a:pt x="696" y="576"/>
                    </a:cubicBezTo>
                    <a:cubicBezTo>
                      <a:pt x="544" y="648"/>
                      <a:pt x="272" y="712"/>
                      <a:pt x="168" y="816"/>
                    </a:cubicBezTo>
                    <a:cubicBezTo>
                      <a:pt x="64" y="920"/>
                      <a:pt x="0" y="1080"/>
                      <a:pt x="72" y="1200"/>
                    </a:cubicBezTo>
                    <a:cubicBezTo>
                      <a:pt x="144" y="1320"/>
                      <a:pt x="400" y="1552"/>
                      <a:pt x="600" y="1536"/>
                    </a:cubicBezTo>
                    <a:cubicBezTo>
                      <a:pt x="800" y="1520"/>
                      <a:pt x="1248" y="1264"/>
                      <a:pt x="1272" y="1104"/>
                    </a:cubicBezTo>
                    <a:cubicBezTo>
                      <a:pt x="1296" y="944"/>
                      <a:pt x="1020" y="760"/>
                      <a:pt x="744" y="576"/>
                    </a:cubicBezTo>
                  </a:path>
                </a:pathLst>
              </a:custGeom>
              <a:noFill/>
              <a:ln w="2857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 name="Rectangle 13"/>
            <p:cNvSpPr>
              <a:spLocks noChangeArrowheads="1"/>
            </p:cNvSpPr>
            <p:nvPr/>
          </p:nvSpPr>
          <p:spPr bwMode="auto">
            <a:xfrm>
              <a:off x="1584" y="216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v</a:t>
              </a:r>
              <a:r>
                <a:rPr kumimoji="1" lang="en-US" altLang="zh-CN" sz="2400" baseline="-25000" dirty="0">
                  <a:solidFill>
                    <a:srgbClr val="010103"/>
                  </a:solidFill>
                  <a:latin typeface="Times New Roman" panose="02020603050405020304" pitchFamily="18" charset="0"/>
                </a:rPr>
                <a:t>1</a:t>
              </a:r>
            </a:p>
          </p:txBody>
        </p:sp>
        <p:sp>
          <p:nvSpPr>
            <p:cNvPr id="9" name="Oval 14"/>
            <p:cNvSpPr>
              <a:spLocks noChangeArrowheads="1"/>
            </p:cNvSpPr>
            <p:nvPr/>
          </p:nvSpPr>
          <p:spPr bwMode="auto">
            <a:xfrm>
              <a:off x="1392" y="1680"/>
              <a:ext cx="96" cy="96"/>
            </a:xfrm>
            <a:prstGeom prst="ellipse">
              <a:avLst/>
            </a:prstGeom>
            <a:solidFill>
              <a:srgbClr val="01010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16"/>
            <p:cNvSpPr>
              <a:spLocks noChangeArrowheads="1"/>
            </p:cNvSpPr>
            <p:nvPr/>
          </p:nvSpPr>
          <p:spPr bwMode="auto">
            <a:xfrm>
              <a:off x="2688" y="15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v</a:t>
              </a:r>
              <a:r>
                <a:rPr kumimoji="1" lang="en-US" altLang="zh-CN" sz="2400" baseline="-25000">
                  <a:solidFill>
                    <a:srgbClr val="010103"/>
                  </a:solidFill>
                  <a:latin typeface="Times New Roman" panose="02020603050405020304" pitchFamily="18" charset="0"/>
                </a:rPr>
                <a:t>2</a:t>
              </a:r>
            </a:p>
          </p:txBody>
        </p:sp>
        <p:sp>
          <p:nvSpPr>
            <p:cNvPr id="11" name="Rectangle 17"/>
            <p:cNvSpPr>
              <a:spLocks noChangeArrowheads="1"/>
            </p:cNvSpPr>
            <p:nvPr/>
          </p:nvSpPr>
          <p:spPr bwMode="auto">
            <a:xfrm>
              <a:off x="912" y="158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v</a:t>
              </a:r>
              <a:r>
                <a:rPr kumimoji="1" lang="en-US" altLang="zh-CN" sz="2400" baseline="-25000">
                  <a:solidFill>
                    <a:srgbClr val="010103"/>
                  </a:solidFill>
                  <a:latin typeface="Times New Roman" panose="02020603050405020304" pitchFamily="18" charset="0"/>
                </a:rPr>
                <a:t>3</a:t>
              </a:r>
            </a:p>
          </p:txBody>
        </p:sp>
        <p:sp>
          <p:nvSpPr>
            <p:cNvPr id="12" name="Rectangle 18"/>
            <p:cNvSpPr>
              <a:spLocks noChangeArrowheads="1"/>
            </p:cNvSpPr>
            <p:nvPr/>
          </p:nvSpPr>
          <p:spPr bwMode="auto">
            <a:xfrm>
              <a:off x="912"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v</a:t>
              </a:r>
              <a:r>
                <a:rPr kumimoji="1" lang="en-US" altLang="zh-CN" sz="2400" baseline="-25000">
                  <a:solidFill>
                    <a:srgbClr val="010103"/>
                  </a:solidFill>
                  <a:latin typeface="Times New Roman" panose="02020603050405020304" pitchFamily="18" charset="0"/>
                </a:rPr>
                <a:t>4</a:t>
              </a:r>
            </a:p>
          </p:txBody>
        </p:sp>
        <p:sp>
          <p:nvSpPr>
            <p:cNvPr id="13" name="Rectangle 19"/>
            <p:cNvSpPr>
              <a:spLocks noChangeArrowheads="1"/>
            </p:cNvSpPr>
            <p:nvPr/>
          </p:nvSpPr>
          <p:spPr bwMode="auto">
            <a:xfrm>
              <a:off x="2736"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v</a:t>
              </a:r>
              <a:r>
                <a:rPr kumimoji="1" lang="en-US" altLang="zh-CN" sz="2400" baseline="-25000">
                  <a:solidFill>
                    <a:srgbClr val="010103"/>
                  </a:solidFill>
                  <a:latin typeface="Times New Roman" panose="02020603050405020304" pitchFamily="18" charset="0"/>
                </a:rPr>
                <a:t>5</a:t>
              </a:r>
            </a:p>
          </p:txBody>
        </p:sp>
      </p:grpSp>
      <p:pic>
        <p:nvPicPr>
          <p:cNvPr id="22" name="图片 21"/>
          <p:cNvPicPr>
            <a:picLocks noChangeAspect="1"/>
          </p:cNvPicPr>
          <p:nvPr/>
        </p:nvPicPr>
        <p:blipFill>
          <a:blip r:embed="rId5"/>
          <a:stretch>
            <a:fillRect/>
          </a:stretch>
        </p:blipFill>
        <p:spPr>
          <a:xfrm>
            <a:off x="6731872" y="4269211"/>
            <a:ext cx="1596325" cy="2220974"/>
          </a:xfrm>
          <a:prstGeom prst="rect">
            <a:avLst/>
          </a:prstGeom>
        </p:spPr>
      </p:pic>
    </p:spTree>
    <p:extLst>
      <p:ext uri="{BB962C8B-B14F-4D97-AF65-F5344CB8AC3E}">
        <p14:creationId xmlns:p14="http://schemas.microsoft.com/office/powerpoint/2010/main" val="224276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思路</a:t>
            </a:r>
          </a:p>
        </p:txBody>
      </p:sp>
      <p:sp>
        <p:nvSpPr>
          <p:cNvPr id="3" name="内容占位符 2"/>
          <p:cNvSpPr>
            <a:spLocks noGrp="1"/>
          </p:cNvSpPr>
          <p:nvPr>
            <p:ph sz="quarter" idx="1"/>
          </p:nvPr>
        </p:nvSpPr>
        <p:spPr/>
        <p:txBody>
          <a:bodyPr/>
          <a:lstStyle/>
          <a:p>
            <a:r>
              <a:rPr lang="zh-CN" altLang="en-US" sz="2800" dirty="0">
                <a:latin typeface="Times New Roman" panose="02020603050405020304" pitchFamily="18" charset="0"/>
                <a:sym typeface="Wingdings" panose="05000000000000000000" pitchFamily="2" charset="2"/>
              </a:rPr>
              <a:t>题目是否有</a:t>
            </a:r>
            <a:r>
              <a:rPr lang="zh-CN" altLang="en-US" sz="2800" dirty="0">
                <a:latin typeface="Times New Roman" panose="02020603050405020304" pitchFamily="18" charset="0"/>
                <a:sym typeface="Symbol" panose="05050102010706020507" pitchFamily="18" charset="2"/>
              </a:rPr>
              <a:t>问题？</a:t>
            </a:r>
            <a:endParaRPr lang="en-US" altLang="zh-CN" sz="2800" dirty="0">
              <a:latin typeface="Times New Roman" panose="02020603050405020304" pitchFamily="18" charset="0"/>
              <a:sym typeface="Wingdings" panose="05000000000000000000" pitchFamily="2" charset="2"/>
            </a:endParaRPr>
          </a:p>
          <a:p>
            <a:pPr marL="0" indent="0">
              <a:buNone/>
            </a:pPr>
            <a:endParaRPr lang="en-US" altLang="zh-CN" sz="2800" dirty="0">
              <a:latin typeface="Times New Roman" panose="02020603050405020304" pitchFamily="18" charset="0"/>
              <a:sym typeface="Wingdings" panose="05000000000000000000" pitchFamily="2" charset="2"/>
            </a:endParaRPr>
          </a:p>
          <a:p>
            <a:endParaRPr lang="en-US" altLang="zh-CN" sz="2800" dirty="0">
              <a:latin typeface="Times New Roman" panose="02020603050405020304" pitchFamily="18" charset="0"/>
              <a:cs typeface="Times New Roman" panose="02020603050405020304" pitchFamily="18" charset="0"/>
            </a:endParaRPr>
          </a:p>
          <a:p>
            <a:endParaRPr lang="zh-CN" altLang="zh-CN" sz="2800" dirty="0">
              <a:latin typeface="Times New Roman" panose="02020603050405020304" pitchFamily="18" charset="0"/>
              <a:sym typeface="Wingdings" panose="05000000000000000000" pitchFamily="2" charset="2"/>
            </a:endParaRPr>
          </a:p>
          <a:p>
            <a:endParaRPr lang="zh-CN" altLang="en-US" sz="2800" dirty="0"/>
          </a:p>
        </p:txBody>
      </p:sp>
    </p:spTree>
    <p:extLst>
      <p:ext uri="{BB962C8B-B14F-4D97-AF65-F5344CB8AC3E}">
        <p14:creationId xmlns:p14="http://schemas.microsoft.com/office/powerpoint/2010/main" val="408123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zh-CN" dirty="0">
                <a:latin typeface="宋体" panose="02010600030101010101" pitchFamily="2" charset="-122"/>
              </a:rPr>
              <a:t>11.2 </a:t>
            </a:r>
            <a:r>
              <a:rPr lang="zh-CN" altLang="en-US" dirty="0">
                <a:latin typeface="宋体" panose="02010600030101010101" pitchFamily="2" charset="-122"/>
              </a:rPr>
              <a:t>哈密顿图</a:t>
            </a:r>
          </a:p>
        </p:txBody>
      </p:sp>
      <p:sp>
        <p:nvSpPr>
          <p:cNvPr id="559109" name="Rectangle 5"/>
          <p:cNvSpPr>
            <a:spLocks noChangeArrowheads="1"/>
          </p:cNvSpPr>
          <p:nvPr/>
        </p:nvSpPr>
        <p:spPr bwMode="auto">
          <a:xfrm>
            <a:off x="9336088" y="3789364"/>
            <a:ext cx="576262" cy="9350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 name="图片 1"/>
          <p:cNvPicPr>
            <a:picLocks noChangeAspect="1"/>
          </p:cNvPicPr>
          <p:nvPr/>
        </p:nvPicPr>
        <p:blipFill>
          <a:blip r:embed="rId2"/>
          <a:stretch>
            <a:fillRect/>
          </a:stretch>
        </p:blipFill>
        <p:spPr>
          <a:xfrm>
            <a:off x="3503712" y="1772816"/>
            <a:ext cx="3657600" cy="33528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r>
              <a:rPr lang="en-US" altLang="zh-CN">
                <a:latin typeface="宋体" panose="02010600030101010101" pitchFamily="2" charset="-122"/>
              </a:rPr>
              <a:t>11.2 </a:t>
            </a:r>
            <a:r>
              <a:rPr lang="zh-CN" altLang="en-US">
                <a:latin typeface="宋体" panose="02010600030101010101" pitchFamily="2" charset="-122"/>
              </a:rPr>
              <a:t>哈密顿图</a:t>
            </a:r>
          </a:p>
        </p:txBody>
      </p:sp>
      <p:sp>
        <p:nvSpPr>
          <p:cNvPr id="651267" name="Rectangle 3"/>
          <p:cNvSpPr>
            <a:spLocks noGrp="1" noChangeArrowheads="1"/>
          </p:cNvSpPr>
          <p:nvPr>
            <p:ph sz="quarter" idx="1"/>
          </p:nvPr>
        </p:nvSpPr>
        <p:spPr/>
        <p:txBody>
          <a:bodyPr/>
          <a:lstStyle/>
          <a:p>
            <a:r>
              <a:rPr lang="zh-CN" altLang="en-US" sz="2800" dirty="0"/>
              <a:t>定义</a:t>
            </a:r>
            <a:r>
              <a:rPr lang="en-US" altLang="zh-CN" sz="2800" dirty="0"/>
              <a:t>11.2 </a:t>
            </a:r>
          </a:p>
          <a:p>
            <a:pPr lvl="1"/>
            <a:r>
              <a:rPr lang="zh-CN" altLang="en-US" sz="2300" dirty="0"/>
              <a:t>经过图（有向图或无向图）中所有</a:t>
            </a:r>
            <a:r>
              <a:rPr lang="zh-CN" altLang="en-US" sz="2300" i="1" u="sng" dirty="0"/>
              <a:t>顶点</a:t>
            </a:r>
            <a:r>
              <a:rPr lang="zh-CN" altLang="en-US" sz="2300" dirty="0"/>
              <a:t>一次且仅一次的通路称为哈密顿通路。</a:t>
            </a:r>
          </a:p>
          <a:p>
            <a:pPr lvl="1"/>
            <a:r>
              <a:rPr lang="zh-CN" altLang="en-US" sz="2300" dirty="0"/>
              <a:t>经过图中所有顶点一次且仅一次能够回到出发点的回路称为哈密顿回路。</a:t>
            </a:r>
          </a:p>
          <a:p>
            <a:pPr lvl="1"/>
            <a:r>
              <a:rPr lang="zh-CN" altLang="en-US" sz="2300" dirty="0"/>
              <a:t>具有哈密顿回路的图称为哈密顿图，具有哈密顿通路但不具有哈密顿回路的图称为</a:t>
            </a:r>
            <a:r>
              <a:rPr lang="zh-CN" altLang="en-US" sz="2300" dirty="0">
                <a:solidFill>
                  <a:srgbClr val="FF0000"/>
                </a:solidFill>
              </a:rPr>
              <a:t>半</a:t>
            </a:r>
            <a:r>
              <a:rPr lang="zh-CN" altLang="en-US" sz="2300" dirty="0"/>
              <a:t>哈密顿图。</a:t>
            </a:r>
          </a:p>
          <a:p>
            <a:pPr lvl="1"/>
            <a:r>
              <a:rPr lang="zh-CN" altLang="en-US" sz="2300" dirty="0">
                <a:solidFill>
                  <a:srgbClr val="FF0000"/>
                </a:solidFill>
              </a:rPr>
              <a:t>平凡图</a:t>
            </a:r>
            <a:r>
              <a:rPr lang="zh-CN" altLang="en-US" sz="2300" dirty="0"/>
              <a:t>是哈密顿图。 </a:t>
            </a:r>
          </a:p>
          <a:p>
            <a:pPr lvl="1"/>
            <a:r>
              <a:rPr lang="en-US" altLang="zh-CN" sz="2300" dirty="0"/>
              <a:t>Hamilton、</a:t>
            </a:r>
            <a:r>
              <a:rPr lang="zh-CN" altLang="en-US" sz="2300" dirty="0"/>
              <a:t>哈密尔顿、汉密尔顿</a:t>
            </a:r>
            <a:endParaRPr lang="en-US" altLang="zh-CN" sz="2300" dirty="0"/>
          </a:p>
          <a:p>
            <a:pPr lvl="1"/>
            <a:r>
              <a:rPr lang="zh-CN" altLang="en-US" sz="2300" dirty="0"/>
              <a:t>一般讨论哈密顿图时图的阶数都大于等于</a:t>
            </a:r>
            <a:r>
              <a:rPr lang="en-US" altLang="zh-CN" sz="2300" dirty="0"/>
              <a:t>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62178" name="Rectangle 2"/>
          <p:cNvSpPr>
            <a:spLocks noGrp="1" noChangeArrowheads="1"/>
          </p:cNvSpPr>
          <p:nvPr>
            <p:ph sz="quarter" idx="1"/>
          </p:nvPr>
        </p:nvSpPr>
        <p:spPr/>
        <p:txBody>
          <a:bodyPr/>
          <a:lstStyle/>
          <a:p>
            <a:pPr marL="0" indent="0">
              <a:buNone/>
            </a:pPr>
            <a:r>
              <a:rPr lang="zh-CN" altLang="en-US"/>
              <a:t>图中 (1), (3),不是哈密顿图,(2) 为哈密顿图. </a:t>
            </a:r>
          </a:p>
        </p:txBody>
      </p:sp>
      <p:pic>
        <p:nvPicPr>
          <p:cNvPr id="3" name="图片 2"/>
          <p:cNvPicPr>
            <a:picLocks noChangeAspect="1"/>
          </p:cNvPicPr>
          <p:nvPr/>
        </p:nvPicPr>
        <p:blipFill>
          <a:blip r:embed="rId2"/>
          <a:stretch>
            <a:fillRect/>
          </a:stretch>
        </p:blipFill>
        <p:spPr>
          <a:xfrm>
            <a:off x="2566987" y="2281237"/>
            <a:ext cx="7058025" cy="2295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ntr" presetSubtype="0" fill="hold" grpId="0" nodeType="clickEffect">
                                  <p:stCondLst>
                                    <p:cond delay="0"/>
                                  </p:stCondLst>
                                  <p:childTnLst>
                                    <p:set>
                                      <p:cBhvr>
                                        <p:cTn id="10" dur="1" fill="hold">
                                          <p:stCondLst>
                                            <p:cond delay="0"/>
                                          </p:stCondLst>
                                        </p:cTn>
                                        <p:tgtEl>
                                          <p:spTgt spid="562178">
                                            <p:txEl>
                                              <p:pRg st="0" end="0"/>
                                            </p:txEl>
                                          </p:spTgt>
                                        </p:tgtEl>
                                        <p:attrNameLst>
                                          <p:attrName>style.visibility</p:attrName>
                                        </p:attrNameLst>
                                      </p:cBhvr>
                                      <p:to>
                                        <p:strVal val="visible"/>
                                      </p:to>
                                    </p:set>
                                    <p:anim calcmode="lin" valueType="num">
                                      <p:cBhvr>
                                        <p:cTn id="11" dur="1000" fill="hold"/>
                                        <p:tgtEl>
                                          <p:spTgt spid="562178">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562178">
                                            <p:txEl>
                                              <p:pRg st="0" end="0"/>
                                            </p:txEl>
                                          </p:spTgt>
                                        </p:tgtEl>
                                        <p:attrNameLst>
                                          <p:attrName>ppt_h</p:attrName>
                                        </p:attrNameLst>
                                      </p:cBhvr>
                                      <p:tavLst>
                                        <p:tav tm="0">
                                          <p:val>
                                            <p:fltVal val="0"/>
                                          </p:val>
                                        </p:tav>
                                        <p:tav tm="100000">
                                          <p:val>
                                            <p:strVal val="#ppt_h"/>
                                          </p:val>
                                        </p:tav>
                                      </p:tavLst>
                                    </p:anim>
                                    <p:anim calcmode="lin" valueType="num">
                                      <p:cBhvr>
                                        <p:cTn id="13" dur="1000" fill="hold"/>
                                        <p:tgtEl>
                                          <p:spTgt spid="562178">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562178">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78"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r>
              <a:rPr lang="zh-CN" altLang="en-US">
                <a:latin typeface="宋体" panose="02010600030101010101" pitchFamily="2" charset="-122"/>
              </a:rPr>
              <a:t>哈密顿图的判定</a:t>
            </a:r>
          </a:p>
        </p:txBody>
      </p:sp>
      <p:sp>
        <p:nvSpPr>
          <p:cNvPr id="652292" name="Rectangle 4"/>
          <p:cNvSpPr>
            <a:spLocks noGrp="1" noChangeArrowheads="1"/>
          </p:cNvSpPr>
          <p:nvPr>
            <p:ph sz="quarter" idx="1"/>
          </p:nvPr>
        </p:nvSpPr>
        <p:spPr/>
        <p:txBody>
          <a:bodyPr/>
          <a:lstStyle/>
          <a:p>
            <a:r>
              <a:rPr lang="zh-CN" altLang="en-US" dirty="0"/>
              <a:t>定理</a:t>
            </a:r>
            <a:r>
              <a:rPr lang="en-US" altLang="zh-CN" dirty="0"/>
              <a:t>11.6 </a:t>
            </a:r>
            <a:r>
              <a:rPr lang="zh-CN" altLang="en-US" dirty="0"/>
              <a:t>设无向图</a:t>
            </a:r>
            <a:r>
              <a:rPr lang="en-US" altLang="zh-CN" dirty="0"/>
              <a:t>G=&lt;V,E&gt;</a:t>
            </a:r>
            <a:r>
              <a:rPr lang="zh-CN" altLang="en-US" dirty="0"/>
              <a:t>是哈密顿图，对于</a:t>
            </a:r>
            <a:r>
              <a:rPr lang="en-US" altLang="zh-CN" dirty="0"/>
              <a:t>V</a:t>
            </a:r>
            <a:r>
              <a:rPr lang="zh-CN" altLang="en-US" dirty="0"/>
              <a:t>的任意的非空真子集</a:t>
            </a:r>
            <a:r>
              <a:rPr lang="en-US" altLang="zh-CN" dirty="0"/>
              <a:t>V</a:t>
            </a:r>
            <a:r>
              <a:rPr lang="en-US" altLang="zh-CN" baseline="-22000" dirty="0"/>
              <a:t>1</a:t>
            </a:r>
            <a:r>
              <a:rPr lang="zh-CN" altLang="en-US" dirty="0"/>
              <a:t> </a:t>
            </a:r>
            <a:r>
              <a:rPr lang="en-US" altLang="zh-CN" dirty="0"/>
              <a:t>，</a:t>
            </a:r>
            <a:r>
              <a:rPr lang="zh-CN" altLang="en-US" dirty="0"/>
              <a:t>均有 </a:t>
            </a:r>
          </a:p>
          <a:p>
            <a:r>
              <a:rPr lang="zh-CN" altLang="en-US" dirty="0"/>
              <a:t></a:t>
            </a:r>
            <a:r>
              <a:rPr lang="en-US" altLang="zh-CN" dirty="0"/>
              <a:t>p(G-V</a:t>
            </a:r>
            <a:r>
              <a:rPr lang="en-US" altLang="zh-CN" baseline="-30000" dirty="0"/>
              <a:t>1</a:t>
            </a:r>
            <a:r>
              <a:rPr lang="en-US" altLang="zh-CN" dirty="0"/>
              <a:t>)≤|V</a:t>
            </a:r>
            <a:r>
              <a:rPr lang="en-US" altLang="zh-CN" baseline="-30000" dirty="0"/>
              <a:t>1</a:t>
            </a:r>
            <a:r>
              <a:rPr lang="en-US" altLang="zh-CN" dirty="0"/>
              <a:t>| </a:t>
            </a:r>
          </a:p>
          <a:p>
            <a:r>
              <a:rPr lang="zh-CN" altLang="en-US" dirty="0"/>
              <a:t>其中，</a:t>
            </a:r>
            <a:r>
              <a:rPr lang="en-US" altLang="zh-CN" dirty="0"/>
              <a:t>p(G-V</a:t>
            </a:r>
            <a:r>
              <a:rPr lang="en-US" altLang="zh-CN" baseline="-30000" dirty="0"/>
              <a:t>1</a:t>
            </a:r>
            <a:r>
              <a:rPr lang="en-US" altLang="zh-CN" dirty="0"/>
              <a:t>)</a:t>
            </a:r>
            <a:r>
              <a:rPr lang="zh-CN" altLang="en-US" dirty="0"/>
              <a:t>为</a:t>
            </a:r>
            <a:r>
              <a:rPr lang="en-US" altLang="zh-CN" dirty="0"/>
              <a:t>G-V</a:t>
            </a:r>
            <a:r>
              <a:rPr lang="en-US" altLang="zh-CN" baseline="-30000" dirty="0"/>
              <a:t>1</a:t>
            </a:r>
            <a:r>
              <a:rPr lang="zh-CN" altLang="en-US" dirty="0"/>
              <a:t>的连通分支数</a:t>
            </a:r>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r>
              <a:rPr lang="zh-CN" altLang="en-US">
                <a:latin typeface="宋体" panose="02010600030101010101" pitchFamily="2" charset="-122"/>
              </a:rPr>
              <a:t>哈密顿图的判定</a:t>
            </a:r>
          </a:p>
        </p:txBody>
      </p:sp>
      <p:sp>
        <p:nvSpPr>
          <p:cNvPr id="653315" name="Rectangle 3"/>
          <p:cNvSpPr>
            <a:spLocks noGrp="1" noChangeArrowheads="1"/>
          </p:cNvSpPr>
          <p:nvPr>
            <p:ph sz="quarter" idx="1"/>
          </p:nvPr>
        </p:nvSpPr>
        <p:spPr/>
        <p:txBody>
          <a:bodyPr/>
          <a:lstStyle/>
          <a:p>
            <a:pPr>
              <a:lnSpc>
                <a:spcPct val="90000"/>
              </a:lnSpc>
            </a:pPr>
            <a:r>
              <a:rPr lang="zh-CN" altLang="en-US" sz="2800" dirty="0"/>
              <a:t>证：</a:t>
            </a:r>
          </a:p>
          <a:p>
            <a:pPr>
              <a:lnSpc>
                <a:spcPct val="90000"/>
              </a:lnSpc>
            </a:pPr>
            <a:r>
              <a:rPr lang="zh-CN" altLang="en-US" sz="2800" dirty="0"/>
              <a:t>设</a:t>
            </a:r>
            <a:r>
              <a:rPr lang="en-US" altLang="zh-CN" sz="2800" dirty="0"/>
              <a:t>C</a:t>
            </a:r>
            <a:r>
              <a:rPr lang="zh-CN" altLang="en-US" sz="2800" dirty="0"/>
              <a:t>为</a:t>
            </a:r>
            <a:r>
              <a:rPr lang="en-US" altLang="zh-CN" sz="2800" dirty="0"/>
              <a:t>G</a:t>
            </a:r>
            <a:r>
              <a:rPr lang="zh-CN" altLang="en-US" sz="2800" dirty="0"/>
              <a:t>中任意一条哈密顿回路，易知：</a:t>
            </a:r>
          </a:p>
          <a:p>
            <a:pPr>
              <a:lnSpc>
                <a:spcPct val="90000"/>
              </a:lnSpc>
            </a:pPr>
            <a:r>
              <a:rPr lang="zh-CN" altLang="en-US" sz="2800" dirty="0"/>
              <a:t>当</a:t>
            </a:r>
            <a:r>
              <a:rPr lang="en-US" altLang="zh-CN" sz="2800" dirty="0">
                <a:solidFill>
                  <a:srgbClr val="FF0000"/>
                </a:solidFill>
              </a:rPr>
              <a:t>V</a:t>
            </a:r>
            <a:r>
              <a:rPr lang="en-US" altLang="zh-CN" sz="2800" baseline="-30000" dirty="0">
                <a:solidFill>
                  <a:srgbClr val="FF0000"/>
                </a:solidFill>
              </a:rPr>
              <a:t>1</a:t>
            </a:r>
            <a:r>
              <a:rPr lang="zh-CN" altLang="en-US" sz="2800" dirty="0"/>
              <a:t>中顶点</a:t>
            </a:r>
            <a:r>
              <a:rPr lang="zh-CN" altLang="en-US" sz="2800" dirty="0">
                <a:solidFill>
                  <a:srgbClr val="FF0000"/>
                </a:solidFill>
              </a:rPr>
              <a:t>在</a:t>
            </a:r>
            <a:r>
              <a:rPr lang="en-US" altLang="zh-CN" sz="2800" dirty="0">
                <a:solidFill>
                  <a:srgbClr val="FF0000"/>
                </a:solidFill>
              </a:rPr>
              <a:t>C</a:t>
            </a:r>
            <a:r>
              <a:rPr lang="zh-CN" altLang="en-US" sz="2800" dirty="0">
                <a:solidFill>
                  <a:srgbClr val="FF0000"/>
                </a:solidFill>
              </a:rPr>
              <a:t>上均不相邻时</a:t>
            </a:r>
            <a:r>
              <a:rPr lang="zh-CN" altLang="en-US" sz="2800" dirty="0"/>
              <a:t>，</a:t>
            </a:r>
            <a:r>
              <a:rPr lang="en-US" altLang="zh-CN" sz="2800" dirty="0">
                <a:solidFill>
                  <a:srgbClr val="FF0000"/>
                </a:solidFill>
              </a:rPr>
              <a:t>p(C-V</a:t>
            </a:r>
            <a:r>
              <a:rPr lang="en-US" altLang="zh-CN" sz="2800" baseline="-30000" dirty="0">
                <a:solidFill>
                  <a:srgbClr val="FF0000"/>
                </a:solidFill>
              </a:rPr>
              <a:t>1</a:t>
            </a:r>
            <a:r>
              <a:rPr lang="en-US" altLang="zh-CN" sz="2800" dirty="0">
                <a:solidFill>
                  <a:srgbClr val="FF0000"/>
                </a:solidFill>
              </a:rPr>
              <a:t>)</a:t>
            </a:r>
            <a:r>
              <a:rPr lang="zh-CN" altLang="en-US" sz="2800" dirty="0"/>
              <a:t>达到最大值|</a:t>
            </a:r>
            <a:r>
              <a:rPr lang="en-US" altLang="zh-CN" sz="2800" dirty="0"/>
              <a:t>V</a:t>
            </a:r>
            <a:r>
              <a:rPr lang="en-US" altLang="zh-CN" sz="2800" baseline="-30000" dirty="0"/>
              <a:t>1</a:t>
            </a:r>
            <a:r>
              <a:rPr lang="en-US" altLang="zh-CN" sz="2800" dirty="0"/>
              <a:t>|，</a:t>
            </a:r>
          </a:p>
          <a:p>
            <a:pPr>
              <a:lnSpc>
                <a:spcPct val="90000"/>
              </a:lnSpc>
            </a:pPr>
            <a:r>
              <a:rPr lang="zh-CN" altLang="en-US" sz="2800" dirty="0"/>
              <a:t>而当</a:t>
            </a:r>
            <a:r>
              <a:rPr lang="en-US" altLang="zh-CN" sz="2800" dirty="0"/>
              <a:t>V</a:t>
            </a:r>
            <a:r>
              <a:rPr lang="en-US" altLang="zh-CN" sz="2800" baseline="-30000" dirty="0"/>
              <a:t>1</a:t>
            </a:r>
            <a:r>
              <a:rPr lang="zh-CN" altLang="en-US" sz="2800" dirty="0"/>
              <a:t>中顶点在</a:t>
            </a:r>
            <a:r>
              <a:rPr lang="en-US" altLang="zh-CN" sz="2800" dirty="0"/>
              <a:t>C</a:t>
            </a:r>
            <a:r>
              <a:rPr lang="zh-CN" altLang="en-US" sz="2800" dirty="0"/>
              <a:t>上有彼此相邻的情况时，均有</a:t>
            </a:r>
            <a:r>
              <a:rPr lang="en-US" altLang="zh-CN" sz="2800" dirty="0"/>
              <a:t>p(C-V</a:t>
            </a:r>
            <a:r>
              <a:rPr lang="en-US" altLang="zh-CN" sz="2800" baseline="-30000" dirty="0"/>
              <a:t>1</a:t>
            </a:r>
            <a:r>
              <a:rPr lang="en-US" altLang="zh-CN" sz="2800" dirty="0"/>
              <a:t>)&lt;|V</a:t>
            </a:r>
            <a:r>
              <a:rPr lang="en-US" altLang="zh-CN" sz="2800" baseline="-30000" dirty="0"/>
              <a:t>1</a:t>
            </a:r>
            <a:r>
              <a:rPr lang="en-US" altLang="zh-CN" sz="2800" dirty="0"/>
              <a:t>|，</a:t>
            </a:r>
          </a:p>
          <a:p>
            <a:pPr>
              <a:lnSpc>
                <a:spcPct val="90000"/>
              </a:lnSpc>
            </a:pPr>
            <a:r>
              <a:rPr lang="zh-CN" altLang="en-US" sz="2800" dirty="0"/>
              <a:t>所以有</a:t>
            </a:r>
            <a:r>
              <a:rPr lang="en-US" altLang="zh-CN" sz="2800" dirty="0"/>
              <a:t>p(C-V</a:t>
            </a:r>
            <a:r>
              <a:rPr lang="en-US" altLang="zh-CN" sz="2800" baseline="-30000" dirty="0"/>
              <a:t>1</a:t>
            </a:r>
            <a:r>
              <a:rPr lang="en-US" altLang="zh-CN" sz="2800" dirty="0"/>
              <a:t>)≤|V</a:t>
            </a:r>
            <a:r>
              <a:rPr lang="en-US" altLang="zh-CN" sz="2800" baseline="-30000" dirty="0"/>
              <a:t>1</a:t>
            </a:r>
            <a:r>
              <a:rPr lang="en-US" altLang="zh-CN" sz="2800" dirty="0"/>
              <a:t>|.</a:t>
            </a:r>
          </a:p>
          <a:p>
            <a:pPr>
              <a:lnSpc>
                <a:spcPct val="90000"/>
              </a:lnSpc>
            </a:pPr>
            <a:r>
              <a:rPr lang="zh-CN" altLang="en-US" sz="2800" dirty="0"/>
              <a:t>而</a:t>
            </a:r>
            <a:r>
              <a:rPr lang="en-US" altLang="zh-CN" sz="2800" dirty="0"/>
              <a:t>C</a:t>
            </a:r>
            <a:r>
              <a:rPr lang="zh-CN" altLang="en-US" sz="2800" dirty="0"/>
              <a:t>是</a:t>
            </a:r>
            <a:r>
              <a:rPr lang="en-US" altLang="zh-CN" sz="2800" dirty="0"/>
              <a:t>G</a:t>
            </a:r>
            <a:r>
              <a:rPr lang="zh-CN" altLang="en-US" sz="2800" dirty="0"/>
              <a:t>的</a:t>
            </a:r>
            <a:r>
              <a:rPr lang="zh-CN" altLang="en-US" sz="2800" dirty="0">
                <a:solidFill>
                  <a:srgbClr val="FF0000"/>
                </a:solidFill>
              </a:rPr>
              <a:t>生成子图</a:t>
            </a:r>
            <a:r>
              <a:rPr lang="zh-CN" altLang="en-US" sz="2800" dirty="0"/>
              <a:t>，所以，</a:t>
            </a:r>
            <a:r>
              <a:rPr lang="zh-CN" altLang="en-US" sz="2800" dirty="0">
                <a:solidFill>
                  <a:srgbClr val="FF0000"/>
                </a:solidFill>
              </a:rPr>
              <a:t>有</a:t>
            </a:r>
            <a:r>
              <a:rPr lang="en-US" altLang="zh-CN" sz="2800" i="1" dirty="0">
                <a:solidFill>
                  <a:srgbClr val="FF0000"/>
                </a:solidFill>
              </a:rPr>
              <a:t>p(G-V</a:t>
            </a:r>
            <a:r>
              <a:rPr lang="en-US" altLang="zh-CN" sz="2800" i="1" baseline="-30000" dirty="0">
                <a:solidFill>
                  <a:srgbClr val="FF0000"/>
                </a:solidFill>
              </a:rPr>
              <a:t>1</a:t>
            </a:r>
            <a:r>
              <a:rPr lang="en-US" altLang="zh-CN" sz="2800" i="1" dirty="0">
                <a:solidFill>
                  <a:srgbClr val="FF0000"/>
                </a:solidFill>
              </a:rPr>
              <a:t>)≤p(C-V</a:t>
            </a:r>
            <a:r>
              <a:rPr lang="en-US" altLang="zh-CN" sz="2800" i="1" baseline="-30000" dirty="0">
                <a:solidFill>
                  <a:srgbClr val="FF0000"/>
                </a:solidFill>
              </a:rPr>
              <a:t>1</a:t>
            </a:r>
            <a:r>
              <a:rPr lang="en-US" altLang="zh-CN" sz="2800" i="1" dirty="0">
                <a:solidFill>
                  <a:srgbClr val="FF0000"/>
                </a:solidFill>
              </a:rPr>
              <a:t>)</a:t>
            </a:r>
            <a:r>
              <a:rPr lang="en-US" altLang="zh-CN" sz="2800" dirty="0"/>
              <a:t>≤|V</a:t>
            </a:r>
            <a:r>
              <a:rPr lang="en-US" altLang="zh-CN" sz="2800" baseline="-30000" dirty="0"/>
              <a:t>1</a:t>
            </a:r>
            <a:r>
              <a:rPr lang="en-US" altLang="zh-CN" sz="2800" dirty="0"/>
              <a:t>|.</a:t>
            </a:r>
          </a:p>
          <a:p>
            <a:pPr>
              <a:lnSpc>
                <a:spcPct val="90000"/>
              </a:lnSpc>
            </a:pPr>
            <a:r>
              <a:rPr lang="zh-CN" altLang="en-US" sz="2800" dirty="0"/>
              <a:t>证毕</a:t>
            </a:r>
            <a:r>
              <a:rPr lang="en-US" altLang="zh-CN" sz="2800" dirty="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r>
              <a:rPr lang="zh-CN" altLang="en-US">
                <a:latin typeface="宋体" panose="02010600030101010101" pitchFamily="2" charset="-122"/>
              </a:rPr>
              <a:t>哈密顿图的判定</a:t>
            </a:r>
          </a:p>
        </p:txBody>
      </p:sp>
      <p:sp>
        <p:nvSpPr>
          <p:cNvPr id="655363" name="Rectangle 3"/>
          <p:cNvSpPr>
            <a:spLocks noGrp="1" noChangeArrowheads="1"/>
          </p:cNvSpPr>
          <p:nvPr>
            <p:ph sz="quarter" idx="1"/>
          </p:nvPr>
        </p:nvSpPr>
        <p:spPr/>
        <p:txBody>
          <a:bodyPr/>
          <a:lstStyle/>
          <a:p>
            <a:r>
              <a:rPr lang="zh-CN" altLang="en-US"/>
              <a:t>本定理的条件是哈密顿图的必要条件，但不是充分条件。</a:t>
            </a:r>
          </a:p>
          <a:p>
            <a:r>
              <a:rPr lang="zh-CN" altLang="en-US"/>
              <a:t>可以验证彼得松图满足定理中的条件，但它不是哈密顿图。</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r>
              <a:rPr lang="zh-CN" altLang="en-US"/>
              <a:t>半</a:t>
            </a:r>
            <a:r>
              <a:rPr lang="zh-CN" altLang="en-US">
                <a:latin typeface="宋体" panose="02010600030101010101" pitchFamily="2" charset="-122"/>
              </a:rPr>
              <a:t>哈密顿图的判定</a:t>
            </a:r>
          </a:p>
        </p:txBody>
      </p:sp>
      <p:sp>
        <p:nvSpPr>
          <p:cNvPr id="656387" name="Rectangle 3"/>
          <p:cNvSpPr>
            <a:spLocks noGrp="1" noChangeArrowheads="1"/>
          </p:cNvSpPr>
          <p:nvPr>
            <p:ph sz="quarter" idx="1"/>
          </p:nvPr>
        </p:nvSpPr>
        <p:spPr/>
        <p:txBody>
          <a:bodyPr/>
          <a:lstStyle/>
          <a:p>
            <a:pPr>
              <a:lnSpc>
                <a:spcPct val="90000"/>
              </a:lnSpc>
            </a:pPr>
            <a:r>
              <a:rPr lang="zh-CN" altLang="en-US" sz="2800" dirty="0">
                <a:solidFill>
                  <a:srgbClr val="000000"/>
                </a:solidFill>
                <a:latin typeface=""/>
              </a:rPr>
              <a:t>推论</a:t>
            </a:r>
            <a:r>
              <a:rPr lang="zh-CN" altLang="en-US" sz="2800" dirty="0"/>
              <a:t> 设无向图</a:t>
            </a:r>
            <a:r>
              <a:rPr lang="en-US" altLang="zh-CN" sz="2800" dirty="0"/>
              <a:t>G=&lt;V,E&gt;</a:t>
            </a:r>
            <a:r>
              <a:rPr lang="zh-CN" altLang="en-US" sz="2800" dirty="0"/>
              <a:t>是半哈密顿图，对于任意的</a:t>
            </a:r>
            <a:r>
              <a:rPr lang="en-US" altLang="zh-CN" sz="2800" dirty="0"/>
              <a:t>V</a:t>
            </a:r>
            <a:r>
              <a:rPr lang="en-US" altLang="zh-CN" sz="2800" baseline="-30000" dirty="0"/>
              <a:t>1</a:t>
            </a:r>
            <a:r>
              <a:rPr lang="en-US" altLang="zh-CN" sz="2800" dirty="0">
                <a:sym typeface="Symbol" panose="05050102010706020507" pitchFamily="18" charset="2"/>
              </a:rPr>
              <a:t></a:t>
            </a:r>
            <a:r>
              <a:rPr lang="en-US" altLang="zh-CN" sz="2800" dirty="0"/>
              <a:t> V</a:t>
            </a:r>
            <a:r>
              <a:rPr lang="zh-CN" altLang="en-US" sz="2800" dirty="0"/>
              <a:t>且</a:t>
            </a:r>
            <a:r>
              <a:rPr lang="en-US" altLang="zh-CN" sz="2800" dirty="0"/>
              <a:t>V</a:t>
            </a:r>
            <a:r>
              <a:rPr lang="en-US" altLang="zh-CN" sz="2800" baseline="-30000" dirty="0"/>
              <a:t>1</a:t>
            </a:r>
            <a:r>
              <a:rPr lang="en-US" altLang="zh-CN" sz="2800" dirty="0"/>
              <a:t>≠ </a:t>
            </a:r>
            <a:r>
              <a:rPr lang="en-US" altLang="zh-CN" sz="2800" dirty="0">
                <a:sym typeface="Symbol" panose="05050102010706020507" pitchFamily="18" charset="2"/>
              </a:rPr>
              <a:t> </a:t>
            </a:r>
            <a:r>
              <a:rPr lang="zh-CN" altLang="en-US" sz="2800" dirty="0"/>
              <a:t>均有 </a:t>
            </a:r>
          </a:p>
          <a:p>
            <a:pPr>
              <a:lnSpc>
                <a:spcPct val="90000"/>
              </a:lnSpc>
            </a:pPr>
            <a:r>
              <a:rPr lang="zh-CN" altLang="en-US" sz="2800" dirty="0"/>
              <a:t></a:t>
            </a:r>
            <a:r>
              <a:rPr lang="en-US" altLang="zh-CN" sz="2800" dirty="0"/>
              <a:t>p(G-V</a:t>
            </a:r>
            <a:r>
              <a:rPr lang="en-US" altLang="zh-CN" sz="2800" baseline="-30000" dirty="0"/>
              <a:t>1</a:t>
            </a:r>
            <a:r>
              <a:rPr lang="en-US" altLang="zh-CN" sz="2800" dirty="0"/>
              <a:t>)≤|V</a:t>
            </a:r>
            <a:r>
              <a:rPr lang="en-US" altLang="zh-CN" sz="2800" baseline="-30000" dirty="0"/>
              <a:t>1</a:t>
            </a:r>
            <a:r>
              <a:rPr lang="en-US" altLang="zh-CN" sz="2800" dirty="0"/>
              <a:t>|+1 </a:t>
            </a:r>
          </a:p>
          <a:p>
            <a:pPr>
              <a:lnSpc>
                <a:spcPct val="90000"/>
              </a:lnSpc>
            </a:pPr>
            <a:r>
              <a:rPr lang="zh-CN" altLang="en-US" sz="2800" dirty="0"/>
              <a:t>证：设</a:t>
            </a:r>
            <a:r>
              <a:rPr lang="en-US" altLang="zh-CN" sz="2800" dirty="0"/>
              <a:t>P</a:t>
            </a:r>
            <a:r>
              <a:rPr lang="zh-CN" altLang="en-US" sz="2800" dirty="0"/>
              <a:t>是</a:t>
            </a:r>
            <a:r>
              <a:rPr lang="en-US" altLang="zh-CN" sz="2800" dirty="0"/>
              <a:t>G</a:t>
            </a:r>
            <a:r>
              <a:rPr lang="zh-CN" altLang="en-US" sz="2800" dirty="0"/>
              <a:t>中起于</a:t>
            </a:r>
            <a:r>
              <a:rPr lang="en-US" altLang="zh-CN" sz="2800" dirty="0"/>
              <a:t>u</a:t>
            </a:r>
            <a:r>
              <a:rPr lang="zh-CN" altLang="en-US" sz="2800" dirty="0"/>
              <a:t>终于</a:t>
            </a:r>
            <a:r>
              <a:rPr lang="en-US" altLang="zh-CN" sz="2800" dirty="0"/>
              <a:t>v</a:t>
            </a:r>
            <a:r>
              <a:rPr lang="zh-CN" altLang="en-US" sz="2800" dirty="0"/>
              <a:t>的哈密顿通路，令</a:t>
            </a:r>
            <a:r>
              <a:rPr lang="en-US" altLang="zh-CN" sz="2800" dirty="0"/>
              <a:t>G'=G∪(</a:t>
            </a:r>
            <a:r>
              <a:rPr lang="en-US" altLang="zh-CN" sz="2800" dirty="0" err="1"/>
              <a:t>u,v</a:t>
            </a:r>
            <a:r>
              <a:rPr lang="en-US" altLang="zh-CN" sz="2800" dirty="0"/>
              <a:t>)（</a:t>
            </a:r>
            <a:r>
              <a:rPr lang="zh-CN" altLang="en-US" sz="2800" dirty="0"/>
              <a:t>在</a:t>
            </a:r>
            <a:r>
              <a:rPr lang="en-US" altLang="zh-CN" sz="2800" dirty="0"/>
              <a:t>G</a:t>
            </a:r>
            <a:r>
              <a:rPr lang="zh-CN" altLang="en-US" sz="2800" dirty="0"/>
              <a:t>的顶点</a:t>
            </a:r>
            <a:r>
              <a:rPr lang="en-US" altLang="zh-CN" sz="2800" dirty="0" err="1"/>
              <a:t>u,v</a:t>
            </a:r>
            <a:r>
              <a:rPr lang="zh-CN" altLang="en-US" sz="2800" dirty="0"/>
              <a:t>之间加新边），易知</a:t>
            </a:r>
            <a:r>
              <a:rPr lang="en-US" altLang="zh-CN" sz="2800" dirty="0"/>
              <a:t>G'</a:t>
            </a:r>
            <a:r>
              <a:rPr lang="zh-CN" altLang="en-US" sz="2800" dirty="0"/>
              <a:t>为哈密顿图，由定理</a:t>
            </a:r>
            <a:r>
              <a:rPr lang="en-US" altLang="zh-CN" sz="2800" dirty="0"/>
              <a:t>11.6</a:t>
            </a:r>
            <a:r>
              <a:rPr lang="zh-CN" altLang="en-US" sz="2800" dirty="0"/>
              <a:t>可知，</a:t>
            </a:r>
            <a:r>
              <a:rPr lang="en-US" altLang="zh-CN" sz="2800" dirty="0"/>
              <a:t>p(G'-V</a:t>
            </a:r>
            <a:r>
              <a:rPr lang="en-US" altLang="zh-CN" sz="2800" baseline="-30000" dirty="0"/>
              <a:t>1</a:t>
            </a:r>
            <a:r>
              <a:rPr lang="en-US" altLang="zh-CN" sz="2800" dirty="0"/>
              <a:t>)≤|V</a:t>
            </a:r>
            <a:r>
              <a:rPr lang="en-US" altLang="zh-CN" sz="2800" baseline="-30000" dirty="0"/>
              <a:t>1</a:t>
            </a:r>
            <a:r>
              <a:rPr lang="en-US" altLang="zh-CN" sz="2800" dirty="0"/>
              <a:t>|.</a:t>
            </a:r>
          </a:p>
          <a:p>
            <a:pPr>
              <a:lnSpc>
                <a:spcPct val="90000"/>
              </a:lnSpc>
            </a:pPr>
            <a:r>
              <a:rPr lang="zh-CN" altLang="en-US" sz="2800" dirty="0"/>
              <a:t>从而有</a:t>
            </a:r>
            <a:r>
              <a:rPr lang="en-US" altLang="zh-CN" sz="2800" dirty="0"/>
              <a:t>p(G-V</a:t>
            </a:r>
            <a:r>
              <a:rPr lang="en-US" altLang="zh-CN" sz="2800" baseline="-30000" dirty="0"/>
              <a:t>1</a:t>
            </a:r>
            <a:r>
              <a:rPr lang="en-US" altLang="zh-CN" sz="2800" dirty="0"/>
              <a:t>)=p(G'-V</a:t>
            </a:r>
            <a:r>
              <a:rPr lang="en-US" altLang="zh-CN" sz="2800" baseline="-30000" dirty="0"/>
              <a:t>1</a:t>
            </a:r>
            <a:r>
              <a:rPr lang="en-US" altLang="zh-CN" sz="2800" dirty="0"/>
              <a:t>-(</a:t>
            </a:r>
            <a:r>
              <a:rPr lang="en-US" altLang="zh-CN" sz="2800" dirty="0" err="1"/>
              <a:t>u,v</a:t>
            </a:r>
            <a:r>
              <a:rPr lang="en-US" altLang="zh-CN" sz="2800" dirty="0"/>
              <a:t>))≤p(G'-V</a:t>
            </a:r>
            <a:r>
              <a:rPr lang="en-US" altLang="zh-CN" sz="2800" baseline="-30000" dirty="0"/>
              <a:t>1</a:t>
            </a:r>
            <a:r>
              <a:rPr lang="en-US" altLang="zh-CN" sz="2800" dirty="0"/>
              <a:t>)+1≤|V</a:t>
            </a:r>
            <a:r>
              <a:rPr lang="en-US" altLang="zh-CN" sz="2800" baseline="-30000" dirty="0"/>
              <a:t>1</a:t>
            </a:r>
            <a:r>
              <a:rPr lang="en-US" altLang="zh-CN" sz="2800" dirty="0"/>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9" name="Rectangle 5"/>
          <p:cNvSpPr>
            <a:spLocks noGrp="1" noChangeArrowheads="1"/>
          </p:cNvSpPr>
          <p:nvPr>
            <p:ph type="title"/>
          </p:nvPr>
        </p:nvSpPr>
        <p:spPr/>
        <p:txBody>
          <a:bodyPr/>
          <a:lstStyle/>
          <a:p>
            <a:r>
              <a:rPr lang="zh-CN" altLang="en-US" sz="3400" dirty="0"/>
              <a:t>一、欧拉通路、欧拉回路、欧拉图、半欧拉图的定义</a:t>
            </a:r>
          </a:p>
        </p:txBody>
      </p:sp>
      <p:sp>
        <p:nvSpPr>
          <p:cNvPr id="543748" name="Rectangle 4"/>
          <p:cNvSpPr>
            <a:spLocks noGrp="1" noChangeArrowheads="1"/>
          </p:cNvSpPr>
          <p:nvPr>
            <p:ph sz="quarter" idx="1"/>
          </p:nvPr>
        </p:nvSpPr>
        <p:spPr/>
        <p:txBody>
          <a:bodyPr/>
          <a:lstStyle/>
          <a:p>
            <a:pPr>
              <a:lnSpc>
                <a:spcPct val="90000"/>
              </a:lnSpc>
            </a:pPr>
            <a:r>
              <a:rPr lang="zh-CN" altLang="en-US" dirty="0">
                <a:solidFill>
                  <a:srgbClr val="000000"/>
                </a:solidFill>
                <a:latin typeface=""/>
              </a:rPr>
              <a:t>定义</a:t>
            </a:r>
            <a:r>
              <a:rPr lang="en-US" altLang="zh-CN" dirty="0">
                <a:solidFill>
                  <a:srgbClr val="000000"/>
                </a:solidFill>
                <a:latin typeface=""/>
              </a:rPr>
              <a:t>11.1</a:t>
            </a:r>
            <a:endParaRPr lang="en-US" altLang="zh-CN" dirty="0"/>
          </a:p>
          <a:p>
            <a:pPr lvl="1">
              <a:lnSpc>
                <a:spcPct val="90000"/>
              </a:lnSpc>
            </a:pPr>
            <a:r>
              <a:rPr lang="zh-CN" altLang="en-US" dirty="0"/>
              <a:t>通过图（无向图或有向图）中所有边一次且仅一次（</a:t>
            </a:r>
            <a:r>
              <a:rPr lang="zh-CN" altLang="en-US" dirty="0">
                <a:solidFill>
                  <a:srgbClr val="FF0000"/>
                </a:solidFill>
              </a:rPr>
              <a:t>并行遍图中所有顶点</a:t>
            </a:r>
            <a:r>
              <a:rPr lang="en-US" altLang="zh-CN" dirty="0">
                <a:solidFill>
                  <a:srgbClr val="FF0000"/>
                </a:solidFill>
              </a:rPr>
              <a:t>)</a:t>
            </a:r>
            <a:r>
              <a:rPr lang="zh-CN" altLang="en-US" dirty="0"/>
              <a:t>的通路称为</a:t>
            </a:r>
            <a:r>
              <a:rPr lang="zh-CN" altLang="en-US" dirty="0">
                <a:solidFill>
                  <a:srgbClr val="FF9900"/>
                </a:solidFill>
                <a:latin typeface=""/>
              </a:rPr>
              <a:t>欧拉通路</a:t>
            </a:r>
            <a:endParaRPr lang="en-US" altLang="zh-CN" dirty="0">
              <a:solidFill>
                <a:srgbClr val="FF9900"/>
              </a:solidFill>
              <a:latin typeface=""/>
            </a:endParaRPr>
          </a:p>
          <a:p>
            <a:pPr lvl="1">
              <a:lnSpc>
                <a:spcPct val="90000"/>
              </a:lnSpc>
            </a:pPr>
            <a:r>
              <a:rPr lang="zh-CN" altLang="en-US" dirty="0"/>
              <a:t>通过图中所有边一次且仅一次</a:t>
            </a:r>
            <a:r>
              <a:rPr lang="en-US" altLang="zh-CN" dirty="0">
                <a:solidFill>
                  <a:srgbClr val="FF0000"/>
                </a:solidFill>
              </a:rPr>
              <a:t>(</a:t>
            </a:r>
            <a:r>
              <a:rPr lang="zh-CN" altLang="en-US" dirty="0">
                <a:solidFill>
                  <a:srgbClr val="FF0000"/>
                </a:solidFill>
              </a:rPr>
              <a:t>并行遍所有顶点</a:t>
            </a:r>
            <a:r>
              <a:rPr lang="en-US" altLang="zh-CN" dirty="0">
                <a:solidFill>
                  <a:srgbClr val="FF0000"/>
                </a:solidFill>
              </a:rPr>
              <a:t>)</a:t>
            </a:r>
            <a:r>
              <a:rPr lang="zh-CN" altLang="en-US" dirty="0"/>
              <a:t>的回路称为</a:t>
            </a:r>
            <a:r>
              <a:rPr lang="zh-CN" altLang="en-US" dirty="0">
                <a:solidFill>
                  <a:srgbClr val="FF9900"/>
                </a:solidFill>
                <a:latin typeface=""/>
              </a:rPr>
              <a:t>欧拉回路</a:t>
            </a:r>
            <a:r>
              <a:rPr lang="zh-CN" altLang="en-US" dirty="0"/>
              <a:t>。</a:t>
            </a:r>
            <a:endParaRPr lang="en-US" altLang="zh-CN" dirty="0"/>
          </a:p>
          <a:p>
            <a:pPr lvl="2">
              <a:lnSpc>
                <a:spcPct val="90000"/>
              </a:lnSpc>
            </a:pPr>
            <a:r>
              <a:rPr lang="zh-CN" altLang="en-US" dirty="0"/>
              <a:t>强调“并行遍所有顶点”是确保图是连通图</a:t>
            </a:r>
          </a:p>
          <a:p>
            <a:pPr lvl="1">
              <a:lnSpc>
                <a:spcPct val="90000"/>
              </a:lnSpc>
            </a:pPr>
            <a:r>
              <a:rPr lang="zh-CN" altLang="en-US" dirty="0"/>
              <a:t>具有欧拉回路的图称为</a:t>
            </a:r>
            <a:r>
              <a:rPr lang="zh-CN" altLang="en-US" dirty="0">
                <a:solidFill>
                  <a:srgbClr val="FF9900"/>
                </a:solidFill>
                <a:latin typeface=""/>
              </a:rPr>
              <a:t>欧拉图</a:t>
            </a:r>
            <a:endParaRPr lang="zh-CN" altLang="en-US" dirty="0"/>
          </a:p>
          <a:p>
            <a:pPr lvl="1">
              <a:lnSpc>
                <a:spcPct val="90000"/>
              </a:lnSpc>
            </a:pPr>
            <a:r>
              <a:rPr lang="zh-CN" altLang="en-US" dirty="0"/>
              <a:t>具有欧拉通路而无欧拉回路的图称为</a:t>
            </a:r>
            <a:r>
              <a:rPr lang="zh-CN" altLang="en-US" dirty="0">
                <a:solidFill>
                  <a:srgbClr val="FF9900"/>
                </a:solidFill>
                <a:latin typeface=""/>
              </a:rPr>
              <a:t>半欧拉图</a:t>
            </a:r>
            <a:r>
              <a:rPr lang="zh-CN" altLang="en-US" dirty="0"/>
              <a:t>。</a:t>
            </a: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p:txBody>
          <a:bodyPr/>
          <a:lstStyle/>
          <a:p>
            <a:r>
              <a:rPr lang="zh-CN" altLang="en-US"/>
              <a:t>半</a:t>
            </a:r>
            <a:r>
              <a:rPr lang="zh-CN" altLang="en-US">
                <a:latin typeface="宋体" panose="02010600030101010101" pitchFamily="2" charset="-122"/>
              </a:rPr>
              <a:t>哈密顿图的判定</a:t>
            </a:r>
          </a:p>
        </p:txBody>
      </p:sp>
      <p:sp>
        <p:nvSpPr>
          <p:cNvPr id="657411" name="Rectangle 3"/>
          <p:cNvSpPr>
            <a:spLocks noGrp="1" noChangeArrowheads="1"/>
          </p:cNvSpPr>
          <p:nvPr>
            <p:ph sz="quarter" idx="1"/>
          </p:nvPr>
        </p:nvSpPr>
        <p:spPr/>
        <p:txBody>
          <a:bodyPr/>
          <a:lstStyle/>
          <a:p>
            <a:r>
              <a:rPr lang="zh-CN" altLang="en-US" sz="2400" dirty="0">
                <a:solidFill>
                  <a:srgbClr val="000000"/>
                </a:solidFill>
                <a:latin typeface=""/>
              </a:rPr>
              <a:t>例</a:t>
            </a:r>
            <a:r>
              <a:rPr lang="en-US" altLang="zh-CN" sz="2400" dirty="0">
                <a:solidFill>
                  <a:srgbClr val="000000"/>
                </a:solidFill>
                <a:latin typeface=""/>
              </a:rPr>
              <a:t>11.4</a:t>
            </a:r>
            <a:r>
              <a:rPr lang="en-US" altLang="zh-CN" sz="2400" dirty="0"/>
              <a:t>  </a:t>
            </a:r>
            <a:r>
              <a:rPr lang="zh-CN" altLang="en-US" sz="2400" dirty="0"/>
              <a:t>设</a:t>
            </a:r>
            <a:r>
              <a:rPr lang="en-US" altLang="zh-CN" sz="2400" dirty="0"/>
              <a:t>G</a:t>
            </a:r>
            <a:r>
              <a:rPr lang="zh-CN" altLang="en-US" sz="2400" dirty="0"/>
              <a:t>是</a:t>
            </a:r>
            <a:r>
              <a:rPr lang="en-US" altLang="zh-CN" sz="2400" dirty="0"/>
              <a:t>n</a:t>
            </a:r>
            <a:r>
              <a:rPr lang="zh-CN" altLang="en-US" sz="2400" dirty="0"/>
              <a:t>阶无向连通图。证明：若</a:t>
            </a:r>
            <a:r>
              <a:rPr lang="en-US" altLang="zh-CN" sz="2400" dirty="0"/>
              <a:t>G</a:t>
            </a:r>
            <a:r>
              <a:rPr lang="zh-CN" altLang="en-US" sz="2400" dirty="0"/>
              <a:t>中</a:t>
            </a:r>
            <a:r>
              <a:rPr lang="zh-CN" altLang="en-US" sz="2400" dirty="0">
                <a:solidFill>
                  <a:srgbClr val="FF0000"/>
                </a:solidFill>
              </a:rPr>
              <a:t>有割点或桥</a:t>
            </a:r>
            <a:r>
              <a:rPr lang="zh-CN" altLang="en-US" sz="2400" dirty="0"/>
              <a:t>，则</a:t>
            </a:r>
            <a:r>
              <a:rPr lang="en-US" altLang="zh-CN" sz="2400" dirty="0"/>
              <a:t>G</a:t>
            </a:r>
            <a:r>
              <a:rPr lang="zh-CN" altLang="en-US" sz="2400" dirty="0"/>
              <a:t>不是哈密顿图。</a:t>
            </a:r>
          </a:p>
          <a:p>
            <a:r>
              <a:rPr lang="zh-CN" altLang="en-US" sz="2400" dirty="0">
                <a:solidFill>
                  <a:srgbClr val="000000"/>
                </a:solidFill>
                <a:latin typeface=""/>
              </a:rPr>
              <a:t>证</a:t>
            </a:r>
            <a:r>
              <a:rPr lang="zh-CN" altLang="en-US" sz="2400" dirty="0"/>
              <a:t>：用定理</a:t>
            </a:r>
            <a:r>
              <a:rPr lang="en-US" altLang="zh-CN" sz="2400" dirty="0"/>
              <a:t>11.6</a:t>
            </a:r>
            <a:r>
              <a:rPr lang="zh-CN" altLang="en-US" sz="2400" dirty="0"/>
              <a:t>证明。</a:t>
            </a:r>
            <a:endParaRPr lang="en-US" altLang="zh-CN" sz="2400" dirty="0"/>
          </a:p>
          <a:p>
            <a:r>
              <a:rPr lang="zh-CN" altLang="en-US" sz="2400" dirty="0"/>
              <a:t>首先，证明</a:t>
            </a:r>
            <a:r>
              <a:rPr lang="en-US" altLang="zh-CN" sz="2400" dirty="0"/>
              <a:t>G</a:t>
            </a:r>
            <a:r>
              <a:rPr lang="zh-CN" altLang="en-US" sz="2400" dirty="0"/>
              <a:t>中有割点</a:t>
            </a:r>
            <a:r>
              <a:rPr lang="en-US" altLang="zh-CN" sz="2400" dirty="0"/>
              <a:t>,</a:t>
            </a:r>
            <a:r>
              <a:rPr lang="zh-CN" altLang="en-US" sz="2400" dirty="0"/>
              <a:t>则</a:t>
            </a:r>
            <a:r>
              <a:rPr lang="en-US" altLang="zh-CN" sz="2400" dirty="0"/>
              <a:t>G</a:t>
            </a:r>
            <a:r>
              <a:rPr lang="zh-CN" altLang="en-US" sz="2400" dirty="0"/>
              <a:t>不是哈密顿图。假设</a:t>
            </a:r>
            <a:r>
              <a:rPr lang="en-US" altLang="zh-CN" sz="2400" dirty="0"/>
              <a:t>v</a:t>
            </a:r>
            <a:r>
              <a:rPr lang="zh-CN" altLang="en-US" sz="2400" dirty="0"/>
              <a:t>是</a:t>
            </a:r>
            <a:r>
              <a:rPr lang="en-US" altLang="zh-CN" sz="2400" dirty="0"/>
              <a:t>G</a:t>
            </a:r>
            <a:r>
              <a:rPr lang="zh-CN" altLang="en-US" sz="2400" dirty="0"/>
              <a:t>中一个割点，记</a:t>
            </a:r>
            <a:r>
              <a:rPr lang="en-US" altLang="zh-CN" sz="2400" dirty="0"/>
              <a:t>V={v}</a:t>
            </a:r>
            <a:r>
              <a:rPr lang="zh-CN" altLang="en-US" sz="2400" dirty="0"/>
              <a:t>。显然，</a:t>
            </a:r>
            <a:r>
              <a:rPr lang="en-US" altLang="zh-CN" sz="2400" dirty="0"/>
              <a:t> p(G-V</a:t>
            </a:r>
            <a:r>
              <a:rPr lang="en-US" altLang="zh-CN" sz="2400" baseline="-30000" dirty="0"/>
              <a:t>1</a:t>
            </a:r>
            <a:r>
              <a:rPr lang="en-US" altLang="zh-CN" sz="2400" dirty="0"/>
              <a:t>)=2,|V</a:t>
            </a:r>
            <a:r>
              <a:rPr lang="en-US" altLang="zh-CN" sz="2400" baseline="-30000" dirty="0"/>
              <a:t>1</a:t>
            </a:r>
            <a:r>
              <a:rPr lang="en-US" altLang="zh-CN" sz="2400" dirty="0"/>
              <a:t>|=1, p(G-V</a:t>
            </a:r>
            <a:r>
              <a:rPr lang="en-US" altLang="zh-CN" sz="2400" baseline="-30000" dirty="0"/>
              <a:t>1</a:t>
            </a:r>
            <a:r>
              <a:rPr lang="en-US" altLang="zh-CN" sz="2400" dirty="0"/>
              <a:t>)&gt;|V</a:t>
            </a:r>
            <a:r>
              <a:rPr lang="en-US" altLang="zh-CN" sz="2400" baseline="-30000" dirty="0"/>
              <a:t>1</a:t>
            </a:r>
            <a:r>
              <a:rPr lang="zh-CN" altLang="en-US" sz="2400" dirty="0"/>
              <a:t>。由定理</a:t>
            </a:r>
            <a:r>
              <a:rPr lang="en-US" altLang="zh-CN" sz="2400" dirty="0"/>
              <a:t>11.6</a:t>
            </a:r>
            <a:r>
              <a:rPr lang="zh-CN" altLang="en-US" sz="2400" dirty="0"/>
              <a:t>可知，</a:t>
            </a:r>
            <a:r>
              <a:rPr lang="en-US" altLang="zh-CN" sz="2400" dirty="0"/>
              <a:t> G</a:t>
            </a:r>
            <a:r>
              <a:rPr lang="zh-CN" altLang="en-US" sz="2400" dirty="0"/>
              <a:t>不是哈密顿图。</a:t>
            </a:r>
            <a:endParaRPr lang="en-US" altLang="zh-CN" sz="2400" dirty="0"/>
          </a:p>
          <a:p>
            <a:r>
              <a:rPr lang="zh-CN" altLang="en-US" sz="2400" dirty="0"/>
              <a:t>其次</a:t>
            </a:r>
            <a:r>
              <a:rPr lang="en-US" altLang="zh-CN" sz="2400" dirty="0"/>
              <a:t>,</a:t>
            </a:r>
            <a:r>
              <a:rPr lang="zh-CN" altLang="en-US" sz="2400" dirty="0"/>
              <a:t> 证明</a:t>
            </a:r>
            <a:r>
              <a:rPr lang="en-US" altLang="zh-CN" sz="2400" dirty="0"/>
              <a:t>G</a:t>
            </a:r>
            <a:r>
              <a:rPr lang="zh-CN" altLang="en-US" sz="2400" dirty="0"/>
              <a:t>中有桥</a:t>
            </a:r>
            <a:r>
              <a:rPr lang="en-US" altLang="zh-CN" sz="2400" dirty="0"/>
              <a:t>,</a:t>
            </a:r>
            <a:r>
              <a:rPr lang="zh-CN" altLang="en-US" sz="2400" dirty="0"/>
              <a:t>则</a:t>
            </a:r>
            <a:r>
              <a:rPr lang="en-US" altLang="zh-CN" sz="2400" dirty="0"/>
              <a:t>G</a:t>
            </a:r>
            <a:r>
              <a:rPr lang="zh-CN" altLang="en-US" sz="2400" dirty="0"/>
              <a:t>不是哈密顿图。如果</a:t>
            </a:r>
            <a:r>
              <a:rPr lang="en-US" altLang="zh-CN" sz="2400" dirty="0"/>
              <a:t>G</a:t>
            </a:r>
            <a:r>
              <a:rPr lang="zh-CN" altLang="en-US" sz="2400" dirty="0"/>
              <a:t>有桥</a:t>
            </a:r>
            <a:r>
              <a:rPr lang="en-US" altLang="zh-CN" sz="2400" dirty="0"/>
              <a:t>,</a:t>
            </a:r>
            <a:r>
              <a:rPr lang="zh-CN" altLang="en-US" sz="2400" dirty="0"/>
              <a:t>则</a:t>
            </a:r>
            <a:r>
              <a:rPr lang="zh-CN" altLang="en-US" sz="2400" dirty="0">
                <a:solidFill>
                  <a:srgbClr val="FF0000"/>
                </a:solidFill>
              </a:rPr>
              <a:t>连结桥的两个结点必有一个是结点是割点</a:t>
            </a:r>
            <a:r>
              <a:rPr lang="en-US" altLang="zh-CN" sz="2400" dirty="0">
                <a:solidFill>
                  <a:srgbClr val="FF0000"/>
                </a:solidFill>
              </a:rPr>
              <a:t>,</a:t>
            </a:r>
            <a:r>
              <a:rPr lang="zh-CN" altLang="en-US" sz="2400" dirty="0">
                <a:solidFill>
                  <a:srgbClr val="FF0000"/>
                </a:solidFill>
              </a:rPr>
              <a:t>除非它是仅有一条边的图，</a:t>
            </a:r>
            <a:r>
              <a:rPr lang="zh-CN" altLang="en-US" sz="2400" dirty="0"/>
              <a:t>显然这种情况它没有哈密顿回路</a:t>
            </a:r>
            <a:r>
              <a:rPr lang="en-US" altLang="zh-CN" sz="2400" dirty="0"/>
              <a:t>,</a:t>
            </a:r>
            <a:r>
              <a:rPr lang="zh-CN" altLang="en-US" sz="2400" dirty="0"/>
              <a:t>因此不是哈密顿图；如果不是这种情况</a:t>
            </a:r>
            <a:r>
              <a:rPr lang="en-US" altLang="zh-CN" sz="2400" dirty="0"/>
              <a:t>,</a:t>
            </a:r>
            <a:r>
              <a:rPr lang="zh-CN" altLang="en-US" sz="2400" dirty="0"/>
              <a:t>它必有割点</a:t>
            </a:r>
            <a:r>
              <a:rPr lang="en-US" altLang="zh-CN" sz="2400" dirty="0"/>
              <a:t>,</a:t>
            </a:r>
            <a:r>
              <a:rPr lang="zh-CN" altLang="en-US" sz="2400" dirty="0"/>
              <a:t>由上可知它也不是哈密顿图。</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lstStyle/>
          <a:p>
            <a:r>
              <a:rPr lang="zh-CN" altLang="en-US" sz="3600" dirty="0"/>
              <a:t>定理1</a:t>
            </a:r>
            <a:r>
              <a:rPr lang="en-US" altLang="zh-CN" sz="3600" dirty="0"/>
              <a:t>1</a:t>
            </a:r>
            <a:r>
              <a:rPr lang="zh-CN" altLang="en-US" sz="3600" dirty="0"/>
              <a:t>.7 </a:t>
            </a:r>
            <a:r>
              <a:rPr lang="zh-CN" altLang="en-US" sz="3600" dirty="0">
                <a:latin typeface="宋体" panose="02010600030101010101" pitchFamily="2" charset="-122"/>
              </a:rPr>
              <a:t>哈密顿图和半哈密顿图的充分条件</a:t>
            </a:r>
            <a:endParaRPr lang="zh-CN" altLang="en-US" sz="3600" dirty="0"/>
          </a:p>
        </p:txBody>
      </p:sp>
      <p:sp>
        <p:nvSpPr>
          <p:cNvPr id="593923" name="Rectangle 3"/>
          <p:cNvSpPr>
            <a:spLocks noGrp="1" noChangeArrowheads="1"/>
          </p:cNvSpPr>
          <p:nvPr>
            <p:ph sz="quarter" idx="1"/>
          </p:nvPr>
        </p:nvSpPr>
        <p:spPr/>
        <p:txBody>
          <a:bodyPr/>
          <a:lstStyle/>
          <a:p>
            <a:pPr>
              <a:buFont typeface="Wingdings" panose="05000000000000000000" pitchFamily="2" charset="2"/>
              <a:buNone/>
            </a:pPr>
            <a:r>
              <a:rPr lang="zh-CN" altLang="en-US" dirty="0"/>
              <a:t>定理1</a:t>
            </a:r>
            <a:r>
              <a:rPr lang="en-US" altLang="zh-CN" dirty="0"/>
              <a:t>1</a:t>
            </a:r>
            <a:r>
              <a:rPr lang="zh-CN" altLang="en-US" dirty="0"/>
              <a:t>.7 </a:t>
            </a:r>
            <a:r>
              <a:rPr lang="zh-CN" altLang="en-US" dirty="0">
                <a:solidFill>
                  <a:schemeClr val="tx1"/>
                </a:solidFill>
              </a:rPr>
              <a:t>设</a:t>
            </a:r>
            <a:r>
              <a:rPr lang="en-US" altLang="zh-CN" i="1" dirty="0">
                <a:solidFill>
                  <a:schemeClr val="tx1"/>
                </a:solidFill>
                <a:latin typeface="Times New Roman" panose="02020603050405020304" pitchFamily="18" charset="0"/>
              </a:rPr>
              <a:t>G</a:t>
            </a:r>
            <a:r>
              <a:rPr lang="zh-CN" altLang="en-US" dirty="0">
                <a:solidFill>
                  <a:schemeClr val="tx1"/>
                </a:solidFill>
              </a:rPr>
              <a:t>是</a:t>
            </a:r>
            <a:r>
              <a:rPr lang="en-US" altLang="zh-CN" i="1" dirty="0">
                <a:solidFill>
                  <a:schemeClr val="tx1"/>
                </a:solidFill>
                <a:latin typeface="Times New Roman" panose="02020603050405020304" pitchFamily="18" charset="0"/>
              </a:rPr>
              <a:t>n</a:t>
            </a:r>
            <a:r>
              <a:rPr lang="zh-CN" altLang="en-US" dirty="0">
                <a:solidFill>
                  <a:schemeClr val="tx1"/>
                </a:solidFill>
              </a:rPr>
              <a:t>阶</a:t>
            </a:r>
            <a:r>
              <a:rPr lang="zh-CN" altLang="en-US" dirty="0">
                <a:solidFill>
                  <a:srgbClr val="FF0000"/>
                </a:solidFill>
              </a:rPr>
              <a:t>无向简单图</a:t>
            </a:r>
            <a:r>
              <a:rPr lang="zh-CN" altLang="en-US" dirty="0">
                <a:solidFill>
                  <a:schemeClr val="tx1"/>
                </a:solidFill>
              </a:rPr>
              <a:t>，若对于</a:t>
            </a:r>
            <a:r>
              <a:rPr lang="en-US" altLang="zh-CN" i="1" dirty="0">
                <a:solidFill>
                  <a:schemeClr val="tx1"/>
                </a:solidFill>
                <a:latin typeface="Times New Roman" panose="02020603050405020304" pitchFamily="18" charset="0"/>
              </a:rPr>
              <a:t>G</a:t>
            </a:r>
            <a:r>
              <a:rPr lang="zh-CN" altLang="en-US" dirty="0">
                <a:solidFill>
                  <a:schemeClr val="tx1"/>
                </a:solidFill>
              </a:rPr>
              <a:t>中</a:t>
            </a:r>
            <a:r>
              <a:rPr lang="zh-CN" altLang="en-US" dirty="0">
                <a:solidFill>
                  <a:srgbClr val="FF0000"/>
                </a:solidFill>
              </a:rPr>
              <a:t>任意不相邻</a:t>
            </a:r>
            <a:r>
              <a:rPr lang="zh-CN" altLang="en-US" dirty="0">
                <a:solidFill>
                  <a:schemeClr val="tx1"/>
                </a:solidFill>
              </a:rPr>
              <a:t>的顶点</a:t>
            </a:r>
            <a:r>
              <a:rPr lang="en-US" altLang="zh-CN" i="1" dirty="0" err="1">
                <a:solidFill>
                  <a:schemeClr val="tx1"/>
                </a:solidFill>
                <a:latin typeface="Times New Roman" panose="02020603050405020304" pitchFamily="18" charset="0"/>
              </a:rPr>
              <a:t>v</a:t>
            </a:r>
            <a:r>
              <a:rPr lang="en-US" altLang="zh-CN" i="1" baseline="-25000" dirty="0" err="1">
                <a:solidFill>
                  <a:schemeClr val="tx1"/>
                </a:solidFill>
                <a:latin typeface="Times New Roman" panose="02020603050405020304" pitchFamily="18" charset="0"/>
              </a:rPr>
              <a:t>i</a:t>
            </a:r>
            <a:r>
              <a:rPr lang="en-US" altLang="zh-CN" dirty="0" err="1">
                <a:solidFill>
                  <a:schemeClr val="tx1"/>
                </a:solidFill>
              </a:rPr>
              <a:t>,</a:t>
            </a:r>
            <a:r>
              <a:rPr lang="en-US" altLang="zh-CN" i="1" dirty="0" err="1">
                <a:solidFill>
                  <a:schemeClr val="tx1"/>
                </a:solidFill>
                <a:latin typeface="Times New Roman" panose="02020603050405020304" pitchFamily="18" charset="0"/>
              </a:rPr>
              <a:t>v</a:t>
            </a:r>
            <a:r>
              <a:rPr lang="en-US" altLang="zh-CN" i="1" baseline="-25000" dirty="0" err="1">
                <a:solidFill>
                  <a:schemeClr val="tx1"/>
                </a:solidFill>
                <a:latin typeface="Times New Roman" panose="02020603050405020304" pitchFamily="18" charset="0"/>
              </a:rPr>
              <a:t>j</a:t>
            </a:r>
            <a:r>
              <a:rPr lang="en-US" altLang="zh-CN" dirty="0">
                <a:solidFill>
                  <a:schemeClr val="tx1"/>
                </a:solidFill>
              </a:rPr>
              <a:t>，</a:t>
            </a:r>
            <a:r>
              <a:rPr lang="zh-CN" altLang="en-US" dirty="0">
                <a:solidFill>
                  <a:schemeClr val="tx1"/>
                </a:solidFill>
              </a:rPr>
              <a:t>均有 </a:t>
            </a:r>
            <a:r>
              <a:rPr lang="en-US" altLang="zh-CN" i="1" dirty="0">
                <a:solidFill>
                  <a:schemeClr val="tx1"/>
                </a:solidFill>
                <a:latin typeface="Times New Roman" panose="02020603050405020304" pitchFamily="18" charset="0"/>
              </a:rPr>
              <a:t>d</a:t>
            </a:r>
            <a:r>
              <a:rPr lang="en-US" altLang="zh-CN" dirty="0">
                <a:solidFill>
                  <a:schemeClr val="tx1"/>
                </a:solidFill>
              </a:rPr>
              <a:t>(</a:t>
            </a:r>
            <a:r>
              <a:rPr lang="en-US" altLang="zh-CN" i="1" dirty="0">
                <a:solidFill>
                  <a:schemeClr val="tx1"/>
                </a:solidFill>
                <a:latin typeface="Times New Roman" panose="02020603050405020304" pitchFamily="18" charset="0"/>
              </a:rPr>
              <a:t>v</a:t>
            </a:r>
            <a:r>
              <a:rPr lang="en-US" altLang="zh-CN" i="1" baseline="-25000" dirty="0">
                <a:solidFill>
                  <a:schemeClr val="tx1"/>
                </a:solidFill>
                <a:latin typeface="Times New Roman" panose="02020603050405020304" pitchFamily="18" charset="0"/>
              </a:rPr>
              <a:t>i</a:t>
            </a:r>
            <a:r>
              <a:rPr lang="en-US" altLang="zh-CN" dirty="0">
                <a:solidFill>
                  <a:schemeClr val="tx1"/>
                </a:solidFill>
              </a:rPr>
              <a:t>)+</a:t>
            </a:r>
            <a:r>
              <a:rPr lang="en-US" altLang="zh-CN" i="1" dirty="0">
                <a:solidFill>
                  <a:schemeClr val="tx1"/>
                </a:solidFill>
                <a:latin typeface="Times New Roman" panose="02020603050405020304" pitchFamily="18" charset="0"/>
              </a:rPr>
              <a:t>d</a:t>
            </a:r>
            <a:r>
              <a:rPr lang="en-US" altLang="zh-CN" dirty="0">
                <a:solidFill>
                  <a:schemeClr val="tx1"/>
                </a:solidFill>
              </a:rPr>
              <a:t>(</a:t>
            </a:r>
            <a:r>
              <a:rPr lang="en-US" altLang="zh-CN" i="1" dirty="0" err="1">
                <a:solidFill>
                  <a:schemeClr val="tx1"/>
                </a:solidFill>
                <a:latin typeface="Times New Roman" panose="02020603050405020304" pitchFamily="18" charset="0"/>
              </a:rPr>
              <a:t>v</a:t>
            </a:r>
            <a:r>
              <a:rPr lang="en-US" altLang="zh-CN" i="1" baseline="-25000" dirty="0" err="1">
                <a:solidFill>
                  <a:schemeClr val="tx1"/>
                </a:solidFill>
                <a:latin typeface="Times New Roman" panose="02020603050405020304" pitchFamily="18" charset="0"/>
              </a:rPr>
              <a:t>j</a:t>
            </a:r>
            <a:r>
              <a:rPr lang="en-US" altLang="zh-CN" dirty="0">
                <a:solidFill>
                  <a:schemeClr val="tx1"/>
                </a:solidFill>
              </a:rPr>
              <a:t>)≥</a:t>
            </a:r>
            <a:r>
              <a:rPr lang="en-US" altLang="zh-CN" i="1" dirty="0">
                <a:solidFill>
                  <a:schemeClr val="tx1"/>
                </a:solidFill>
                <a:latin typeface="Times New Roman" panose="02020603050405020304" pitchFamily="18" charset="0"/>
              </a:rPr>
              <a:t>n</a:t>
            </a:r>
            <a:r>
              <a:rPr lang="en-US" altLang="zh-CN" dirty="0">
                <a:solidFill>
                  <a:schemeClr val="tx1"/>
                </a:solidFill>
              </a:rPr>
              <a:t>-1,</a:t>
            </a:r>
            <a:r>
              <a:rPr lang="zh-CN" altLang="en-US" dirty="0">
                <a:solidFill>
                  <a:schemeClr val="tx1"/>
                </a:solidFill>
              </a:rPr>
              <a:t>则</a:t>
            </a:r>
            <a:r>
              <a:rPr lang="en-US" altLang="zh-CN" i="1" dirty="0">
                <a:solidFill>
                  <a:schemeClr val="tx1"/>
                </a:solidFill>
                <a:latin typeface="Times New Roman" panose="02020603050405020304" pitchFamily="18" charset="0"/>
              </a:rPr>
              <a:t>G</a:t>
            </a:r>
            <a:r>
              <a:rPr lang="zh-CN" altLang="en-US" dirty="0">
                <a:solidFill>
                  <a:schemeClr val="tx1"/>
                </a:solidFill>
              </a:rPr>
              <a:t>中存在哈密顿通路。 </a:t>
            </a:r>
          </a:p>
          <a:p>
            <a:pPr>
              <a:buFont typeface="Wingdings" panose="05000000000000000000" pitchFamily="2" charset="2"/>
              <a:buNone/>
            </a:pPr>
            <a:r>
              <a:rPr lang="zh-CN" altLang="en-US" dirty="0"/>
              <a:t>证明</a:t>
            </a:r>
            <a:r>
              <a:rPr lang="en-US" altLang="zh-CN" dirty="0"/>
              <a:t>:</a:t>
            </a:r>
            <a:r>
              <a:rPr lang="en-US" altLang="zh-CN" dirty="0">
                <a:solidFill>
                  <a:schemeClr val="tx1"/>
                </a:solidFill>
              </a:rPr>
              <a:t> </a:t>
            </a:r>
            <a:r>
              <a:rPr lang="zh-CN" altLang="en-US" dirty="0">
                <a:solidFill>
                  <a:schemeClr val="tx1"/>
                </a:solidFill>
              </a:rPr>
              <a:t>首先证明</a:t>
            </a:r>
            <a:r>
              <a:rPr lang="en-US" altLang="zh-CN" i="1" dirty="0">
                <a:solidFill>
                  <a:schemeClr val="tx1"/>
                </a:solidFill>
                <a:latin typeface="Times New Roman" panose="02020603050405020304" pitchFamily="18" charset="0"/>
              </a:rPr>
              <a:t>G</a:t>
            </a:r>
            <a:r>
              <a:rPr lang="zh-CN" altLang="en-US" dirty="0">
                <a:solidFill>
                  <a:schemeClr val="tx1"/>
                </a:solidFill>
              </a:rPr>
              <a:t>是连通图。</a:t>
            </a:r>
          </a:p>
          <a:p>
            <a:pPr>
              <a:buFont typeface="Wingdings" panose="05000000000000000000" pitchFamily="2" charset="2"/>
              <a:buNone/>
            </a:pPr>
            <a:r>
              <a:rPr lang="zh-CN" altLang="en-US" dirty="0">
                <a:solidFill>
                  <a:schemeClr val="tx1"/>
                </a:solidFill>
              </a:rPr>
              <a:t>	否则</a:t>
            </a:r>
            <a:r>
              <a:rPr lang="en-US" altLang="zh-CN" i="1" dirty="0">
                <a:solidFill>
                  <a:schemeClr val="tx1"/>
                </a:solidFill>
                <a:latin typeface="Times New Roman" panose="02020603050405020304" pitchFamily="18" charset="0"/>
              </a:rPr>
              <a:t>G</a:t>
            </a:r>
            <a:r>
              <a:rPr lang="zh-CN" altLang="en-US" dirty="0">
                <a:solidFill>
                  <a:schemeClr val="tx1"/>
                </a:solidFill>
              </a:rPr>
              <a:t>至少有两个连通分支，</a:t>
            </a:r>
          </a:p>
          <a:p>
            <a:pPr>
              <a:buFont typeface="Wingdings" panose="05000000000000000000" pitchFamily="2" charset="2"/>
              <a:buNone/>
            </a:pPr>
            <a:r>
              <a:rPr lang="zh-CN" altLang="en-US" dirty="0">
                <a:solidFill>
                  <a:schemeClr val="tx1"/>
                </a:solidFill>
              </a:rPr>
              <a:t>	设</a:t>
            </a:r>
            <a:r>
              <a:rPr lang="en-US" altLang="zh-CN" i="1" dirty="0">
                <a:solidFill>
                  <a:schemeClr val="tx1"/>
                </a:solidFill>
                <a:latin typeface="Times New Roman" panose="02020603050405020304" pitchFamily="18" charset="0"/>
              </a:rPr>
              <a:t>G</a:t>
            </a:r>
            <a:r>
              <a:rPr lang="en-US" altLang="zh-CN" baseline="-25000" dirty="0">
                <a:solidFill>
                  <a:schemeClr val="tx1"/>
                </a:solidFill>
              </a:rPr>
              <a:t>1</a:t>
            </a:r>
            <a:r>
              <a:rPr lang="en-US" altLang="zh-CN" dirty="0">
                <a:solidFill>
                  <a:schemeClr val="tx1"/>
                </a:solidFill>
              </a:rPr>
              <a:t>,</a:t>
            </a:r>
            <a:r>
              <a:rPr lang="en-US" altLang="zh-CN" i="1" dirty="0">
                <a:solidFill>
                  <a:schemeClr val="tx1"/>
                </a:solidFill>
                <a:latin typeface="Times New Roman" panose="02020603050405020304" pitchFamily="18" charset="0"/>
              </a:rPr>
              <a:t>G</a:t>
            </a:r>
            <a:r>
              <a:rPr lang="en-US" altLang="zh-CN" baseline="-25000" dirty="0">
                <a:solidFill>
                  <a:schemeClr val="tx1"/>
                </a:solidFill>
              </a:rPr>
              <a:t>2</a:t>
            </a:r>
            <a:r>
              <a:rPr lang="zh-CN" altLang="en-US" dirty="0">
                <a:solidFill>
                  <a:schemeClr val="tx1"/>
                </a:solidFill>
              </a:rPr>
              <a:t>是阶数为</a:t>
            </a:r>
            <a:r>
              <a:rPr lang="en-US" altLang="zh-CN" i="1" dirty="0">
                <a:solidFill>
                  <a:schemeClr val="tx1"/>
                </a:solidFill>
                <a:latin typeface="Times New Roman" panose="02020603050405020304" pitchFamily="18" charset="0"/>
              </a:rPr>
              <a:t>n</a:t>
            </a:r>
            <a:r>
              <a:rPr lang="en-US" altLang="zh-CN" baseline="-25000" dirty="0">
                <a:solidFill>
                  <a:schemeClr val="tx1"/>
                </a:solidFill>
              </a:rPr>
              <a:t>1</a:t>
            </a:r>
            <a:r>
              <a:rPr lang="en-US" altLang="zh-CN" dirty="0">
                <a:solidFill>
                  <a:schemeClr val="tx1"/>
                </a:solidFill>
              </a:rPr>
              <a:t>,</a:t>
            </a:r>
            <a:r>
              <a:rPr lang="en-US" altLang="zh-CN" i="1" dirty="0">
                <a:solidFill>
                  <a:schemeClr val="tx1"/>
                </a:solidFill>
                <a:latin typeface="Times New Roman" panose="02020603050405020304" pitchFamily="18" charset="0"/>
              </a:rPr>
              <a:t>n</a:t>
            </a:r>
            <a:r>
              <a:rPr lang="en-US" altLang="zh-CN" baseline="-25000" dirty="0">
                <a:solidFill>
                  <a:schemeClr val="tx1"/>
                </a:solidFill>
              </a:rPr>
              <a:t>2</a:t>
            </a:r>
            <a:r>
              <a:rPr lang="zh-CN" altLang="en-US" dirty="0">
                <a:solidFill>
                  <a:schemeClr val="tx1"/>
                </a:solidFill>
              </a:rPr>
              <a:t>的两个连通分支，</a:t>
            </a:r>
          </a:p>
          <a:p>
            <a:pPr>
              <a:buFont typeface="Wingdings" panose="05000000000000000000" pitchFamily="2" charset="2"/>
              <a:buNone/>
            </a:pPr>
            <a:r>
              <a:rPr lang="zh-CN" altLang="en-US" dirty="0">
                <a:solidFill>
                  <a:schemeClr val="tx1"/>
                </a:solidFill>
              </a:rPr>
              <a:t>	设</a:t>
            </a:r>
            <a:r>
              <a:rPr lang="en-US" altLang="zh-CN" i="1" dirty="0">
                <a:solidFill>
                  <a:schemeClr val="tx1"/>
                </a:solidFill>
                <a:latin typeface="Times New Roman" panose="02020603050405020304" pitchFamily="18" charset="0"/>
              </a:rPr>
              <a:t>v</a:t>
            </a:r>
            <a:r>
              <a:rPr lang="en-US" altLang="zh-CN" baseline="-25000" dirty="0">
                <a:solidFill>
                  <a:schemeClr val="tx1"/>
                </a:solidFill>
              </a:rPr>
              <a:t>1</a:t>
            </a:r>
            <a:r>
              <a:rPr lang="en-US" altLang="zh-CN" dirty="0">
                <a:solidFill>
                  <a:schemeClr val="tx1"/>
                </a:solidFill>
              </a:rPr>
              <a:t>∈</a:t>
            </a:r>
            <a:r>
              <a:rPr lang="en-US" altLang="zh-CN" i="1" dirty="0">
                <a:solidFill>
                  <a:schemeClr val="tx1"/>
                </a:solidFill>
                <a:latin typeface="Times New Roman" panose="02020603050405020304" pitchFamily="18" charset="0"/>
              </a:rPr>
              <a:t>V</a:t>
            </a:r>
            <a:r>
              <a:rPr lang="en-US" altLang="zh-CN" dirty="0">
                <a:solidFill>
                  <a:schemeClr val="tx1"/>
                </a:solidFill>
              </a:rPr>
              <a:t>(</a:t>
            </a:r>
            <a:r>
              <a:rPr lang="en-US" altLang="zh-CN" i="1" dirty="0">
                <a:solidFill>
                  <a:schemeClr val="tx1"/>
                </a:solidFill>
                <a:latin typeface="Times New Roman" panose="02020603050405020304" pitchFamily="18" charset="0"/>
              </a:rPr>
              <a:t>G</a:t>
            </a:r>
            <a:r>
              <a:rPr lang="en-US" altLang="zh-CN" baseline="-25000" dirty="0">
                <a:solidFill>
                  <a:schemeClr val="tx1"/>
                </a:solidFill>
              </a:rPr>
              <a:t>1</a:t>
            </a:r>
            <a:r>
              <a:rPr lang="en-US" altLang="zh-CN" dirty="0">
                <a:solidFill>
                  <a:schemeClr val="tx1"/>
                </a:solidFill>
              </a:rPr>
              <a:t>)，</a:t>
            </a:r>
            <a:r>
              <a:rPr lang="en-US" altLang="zh-CN" i="1" dirty="0">
                <a:solidFill>
                  <a:schemeClr val="tx1"/>
                </a:solidFill>
                <a:latin typeface="Times New Roman" panose="02020603050405020304" pitchFamily="18" charset="0"/>
              </a:rPr>
              <a:t>v</a:t>
            </a:r>
            <a:r>
              <a:rPr lang="en-US" altLang="zh-CN" baseline="-25000" dirty="0">
                <a:solidFill>
                  <a:schemeClr val="tx1"/>
                </a:solidFill>
              </a:rPr>
              <a:t>2</a:t>
            </a:r>
            <a:r>
              <a:rPr lang="en-US" altLang="zh-CN" dirty="0">
                <a:solidFill>
                  <a:schemeClr val="tx1"/>
                </a:solidFill>
              </a:rPr>
              <a:t>∈</a:t>
            </a:r>
            <a:r>
              <a:rPr lang="en-US" altLang="zh-CN" i="1" dirty="0">
                <a:solidFill>
                  <a:schemeClr val="tx1"/>
                </a:solidFill>
                <a:latin typeface="Times New Roman" panose="02020603050405020304" pitchFamily="18" charset="0"/>
              </a:rPr>
              <a:t>V</a:t>
            </a:r>
            <a:r>
              <a:rPr lang="en-US" altLang="zh-CN" dirty="0">
                <a:solidFill>
                  <a:schemeClr val="tx1"/>
                </a:solidFill>
              </a:rPr>
              <a:t>(</a:t>
            </a:r>
            <a:r>
              <a:rPr lang="en-US" altLang="zh-CN" i="1" dirty="0">
                <a:solidFill>
                  <a:schemeClr val="tx1"/>
                </a:solidFill>
                <a:latin typeface="Times New Roman" panose="02020603050405020304" pitchFamily="18" charset="0"/>
              </a:rPr>
              <a:t>G</a:t>
            </a:r>
            <a:r>
              <a:rPr lang="en-US" altLang="zh-CN" baseline="-25000" dirty="0">
                <a:solidFill>
                  <a:schemeClr val="tx1"/>
                </a:solidFill>
              </a:rPr>
              <a:t>2</a:t>
            </a:r>
            <a:r>
              <a:rPr lang="en-US" altLang="zh-CN" dirty="0">
                <a:solidFill>
                  <a:schemeClr val="tx1"/>
                </a:solidFill>
              </a:rPr>
              <a:t>)，</a:t>
            </a:r>
            <a:r>
              <a:rPr lang="zh-CN" altLang="en-US" dirty="0">
                <a:solidFill>
                  <a:schemeClr val="tx1"/>
                </a:solidFill>
              </a:rPr>
              <a:t>因为</a:t>
            </a:r>
            <a:r>
              <a:rPr lang="en-US" altLang="zh-CN" i="1" dirty="0">
                <a:solidFill>
                  <a:schemeClr val="tx1"/>
                </a:solidFill>
                <a:latin typeface="Times New Roman" panose="02020603050405020304" pitchFamily="18" charset="0"/>
              </a:rPr>
              <a:t>G</a:t>
            </a:r>
            <a:r>
              <a:rPr lang="zh-CN" altLang="en-US" dirty="0">
                <a:solidFill>
                  <a:schemeClr val="tx1"/>
                </a:solidFill>
              </a:rPr>
              <a:t>是</a:t>
            </a:r>
            <a:r>
              <a:rPr lang="zh-CN" altLang="en-US" dirty="0">
                <a:solidFill>
                  <a:srgbClr val="FF0000"/>
                </a:solidFill>
              </a:rPr>
              <a:t>简单图</a:t>
            </a:r>
            <a:r>
              <a:rPr lang="zh-CN" altLang="en-US" dirty="0">
                <a:solidFill>
                  <a:schemeClr val="tx1"/>
                </a:solidFill>
              </a:rPr>
              <a:t>，所以</a:t>
            </a:r>
          </a:p>
          <a:p>
            <a:pPr>
              <a:buFont typeface="Wingdings" panose="05000000000000000000" pitchFamily="2" charset="2"/>
              <a:buNone/>
            </a:pPr>
            <a:r>
              <a:rPr lang="zh-CN" altLang="en-US" dirty="0">
                <a:solidFill>
                  <a:schemeClr val="tx1"/>
                </a:solidFill>
              </a:rPr>
              <a:t>		</a:t>
            </a:r>
            <a:r>
              <a:rPr lang="en-US" altLang="zh-CN" i="1" dirty="0" err="1">
                <a:solidFill>
                  <a:schemeClr val="tx1"/>
                </a:solidFill>
                <a:latin typeface="Times New Roman" panose="02020603050405020304" pitchFamily="18" charset="0"/>
              </a:rPr>
              <a:t>d</a:t>
            </a:r>
            <a:r>
              <a:rPr lang="en-US" altLang="zh-CN" i="1" baseline="-25000" dirty="0" err="1">
                <a:solidFill>
                  <a:schemeClr val="tx1"/>
                </a:solidFill>
                <a:latin typeface="Times New Roman" panose="02020603050405020304" pitchFamily="18" charset="0"/>
              </a:rPr>
              <a:t>G</a:t>
            </a:r>
            <a:r>
              <a:rPr lang="en-US" altLang="zh-CN" dirty="0">
                <a:solidFill>
                  <a:schemeClr val="tx1"/>
                </a:solidFill>
              </a:rPr>
              <a:t>(</a:t>
            </a:r>
            <a:r>
              <a:rPr lang="en-US" altLang="zh-CN" i="1" dirty="0">
                <a:solidFill>
                  <a:schemeClr val="tx1"/>
                </a:solidFill>
                <a:latin typeface="Times New Roman" panose="02020603050405020304" pitchFamily="18" charset="0"/>
              </a:rPr>
              <a:t>v</a:t>
            </a:r>
            <a:r>
              <a:rPr lang="en-US" altLang="zh-CN" baseline="-25000" dirty="0">
                <a:solidFill>
                  <a:schemeClr val="tx1"/>
                </a:solidFill>
              </a:rPr>
              <a:t>1</a:t>
            </a:r>
            <a:r>
              <a:rPr lang="en-US" altLang="zh-CN" dirty="0">
                <a:solidFill>
                  <a:schemeClr val="tx1"/>
                </a:solidFill>
              </a:rPr>
              <a:t>)+</a:t>
            </a:r>
            <a:r>
              <a:rPr lang="en-US" altLang="zh-CN" i="1" dirty="0" err="1">
                <a:solidFill>
                  <a:schemeClr val="tx1"/>
                </a:solidFill>
                <a:latin typeface="Times New Roman" panose="02020603050405020304" pitchFamily="18" charset="0"/>
              </a:rPr>
              <a:t>d</a:t>
            </a:r>
            <a:r>
              <a:rPr lang="en-US" altLang="zh-CN" i="1" baseline="-25000" dirty="0" err="1">
                <a:solidFill>
                  <a:schemeClr val="tx1"/>
                </a:solidFill>
                <a:latin typeface="Times New Roman" panose="02020603050405020304" pitchFamily="18" charset="0"/>
              </a:rPr>
              <a:t>G</a:t>
            </a:r>
            <a:r>
              <a:rPr lang="en-US" altLang="zh-CN" dirty="0">
                <a:solidFill>
                  <a:schemeClr val="tx1"/>
                </a:solidFill>
              </a:rPr>
              <a:t>(</a:t>
            </a:r>
            <a:r>
              <a:rPr lang="en-US" altLang="zh-CN" i="1" dirty="0">
                <a:solidFill>
                  <a:schemeClr val="tx1"/>
                </a:solidFill>
                <a:latin typeface="Times New Roman" panose="02020603050405020304" pitchFamily="18" charset="0"/>
              </a:rPr>
              <a:t>v</a:t>
            </a:r>
            <a:r>
              <a:rPr lang="en-US" altLang="zh-CN" baseline="-25000" dirty="0">
                <a:solidFill>
                  <a:schemeClr val="tx1"/>
                </a:solidFill>
              </a:rPr>
              <a:t>2</a:t>
            </a:r>
            <a:r>
              <a:rPr lang="en-US" altLang="zh-CN" dirty="0">
                <a:solidFill>
                  <a:schemeClr val="tx1"/>
                </a:solidFill>
              </a:rPr>
              <a:t>)＝</a:t>
            </a:r>
            <a:r>
              <a:rPr lang="en-US" altLang="zh-CN" i="1" dirty="0">
                <a:solidFill>
                  <a:schemeClr val="tx1"/>
                </a:solidFill>
                <a:latin typeface="Times New Roman" panose="02020603050405020304" pitchFamily="18" charset="0"/>
              </a:rPr>
              <a:t>d</a:t>
            </a:r>
            <a:r>
              <a:rPr lang="en-US" altLang="zh-CN" i="1" baseline="-25000" dirty="0">
                <a:solidFill>
                  <a:schemeClr val="tx1"/>
                </a:solidFill>
                <a:latin typeface="Times New Roman" panose="02020603050405020304" pitchFamily="18" charset="0"/>
              </a:rPr>
              <a:t>G</a:t>
            </a:r>
            <a:r>
              <a:rPr lang="en-US" altLang="zh-CN" baseline="-25000" dirty="0">
                <a:solidFill>
                  <a:schemeClr val="tx1"/>
                </a:solidFill>
              </a:rPr>
              <a:t>1</a:t>
            </a:r>
            <a:r>
              <a:rPr lang="en-US" altLang="zh-CN" dirty="0">
                <a:solidFill>
                  <a:schemeClr val="tx1"/>
                </a:solidFill>
              </a:rPr>
              <a:t>(</a:t>
            </a:r>
            <a:r>
              <a:rPr lang="en-US" altLang="zh-CN" i="1" dirty="0">
                <a:solidFill>
                  <a:schemeClr val="tx1"/>
                </a:solidFill>
                <a:latin typeface="Times New Roman" panose="02020603050405020304" pitchFamily="18" charset="0"/>
              </a:rPr>
              <a:t>v</a:t>
            </a:r>
            <a:r>
              <a:rPr lang="en-US" altLang="zh-CN" baseline="-25000" dirty="0">
                <a:solidFill>
                  <a:schemeClr val="tx1"/>
                </a:solidFill>
              </a:rPr>
              <a:t>1</a:t>
            </a:r>
            <a:r>
              <a:rPr lang="en-US" altLang="zh-CN" dirty="0">
                <a:solidFill>
                  <a:schemeClr val="tx1"/>
                </a:solidFill>
              </a:rPr>
              <a:t>)+</a:t>
            </a:r>
            <a:r>
              <a:rPr lang="en-US" altLang="zh-CN" i="1" dirty="0">
                <a:solidFill>
                  <a:schemeClr val="tx1"/>
                </a:solidFill>
                <a:latin typeface="Times New Roman" panose="02020603050405020304" pitchFamily="18" charset="0"/>
              </a:rPr>
              <a:t>d</a:t>
            </a:r>
            <a:r>
              <a:rPr lang="en-US" altLang="zh-CN" i="1" baseline="-25000" dirty="0">
                <a:solidFill>
                  <a:schemeClr val="tx1"/>
                </a:solidFill>
                <a:latin typeface="Times New Roman" panose="02020603050405020304" pitchFamily="18" charset="0"/>
              </a:rPr>
              <a:t>G</a:t>
            </a:r>
            <a:r>
              <a:rPr lang="en-US" altLang="zh-CN" baseline="-25000" dirty="0">
                <a:solidFill>
                  <a:schemeClr val="tx1"/>
                </a:solidFill>
              </a:rPr>
              <a:t>2</a:t>
            </a:r>
            <a:r>
              <a:rPr lang="en-US" altLang="zh-CN" dirty="0">
                <a:solidFill>
                  <a:schemeClr val="tx1"/>
                </a:solidFill>
              </a:rPr>
              <a:t>(</a:t>
            </a:r>
            <a:r>
              <a:rPr lang="en-US" altLang="zh-CN" i="1" dirty="0">
                <a:solidFill>
                  <a:schemeClr val="tx1"/>
                </a:solidFill>
                <a:latin typeface="Times New Roman" panose="02020603050405020304" pitchFamily="18" charset="0"/>
              </a:rPr>
              <a:t>v</a:t>
            </a:r>
            <a:r>
              <a:rPr lang="en-US" altLang="zh-CN" baseline="-25000" dirty="0">
                <a:solidFill>
                  <a:schemeClr val="tx1"/>
                </a:solidFill>
              </a:rPr>
              <a:t>2</a:t>
            </a:r>
            <a:r>
              <a:rPr lang="en-US" altLang="zh-CN" dirty="0">
                <a:solidFill>
                  <a:schemeClr val="tx1"/>
                </a:solidFill>
              </a:rPr>
              <a:t>)≤</a:t>
            </a:r>
            <a:r>
              <a:rPr lang="en-US" altLang="zh-CN" i="1" dirty="0">
                <a:solidFill>
                  <a:schemeClr val="tx1"/>
                </a:solidFill>
                <a:latin typeface="Times New Roman" panose="02020603050405020304" pitchFamily="18" charset="0"/>
              </a:rPr>
              <a:t>n</a:t>
            </a:r>
            <a:r>
              <a:rPr lang="en-US" altLang="zh-CN" baseline="-25000" dirty="0">
                <a:solidFill>
                  <a:schemeClr val="tx1"/>
                </a:solidFill>
              </a:rPr>
              <a:t>1</a:t>
            </a:r>
            <a:r>
              <a:rPr lang="en-US" altLang="zh-CN" dirty="0">
                <a:solidFill>
                  <a:schemeClr val="tx1"/>
                </a:solidFill>
              </a:rPr>
              <a:t>-1+</a:t>
            </a:r>
            <a:r>
              <a:rPr lang="en-US" altLang="zh-CN" i="1" dirty="0">
                <a:solidFill>
                  <a:schemeClr val="tx1"/>
                </a:solidFill>
                <a:latin typeface="Times New Roman" panose="02020603050405020304" pitchFamily="18" charset="0"/>
              </a:rPr>
              <a:t>n</a:t>
            </a:r>
            <a:r>
              <a:rPr lang="en-US" altLang="zh-CN" baseline="-25000" dirty="0">
                <a:solidFill>
                  <a:schemeClr val="tx1"/>
                </a:solidFill>
              </a:rPr>
              <a:t>2</a:t>
            </a:r>
            <a:r>
              <a:rPr lang="en-US" altLang="zh-CN" dirty="0">
                <a:solidFill>
                  <a:schemeClr val="tx1"/>
                </a:solidFill>
              </a:rPr>
              <a:t>-1≤</a:t>
            </a:r>
            <a:r>
              <a:rPr lang="en-US" altLang="zh-CN" i="1" dirty="0">
                <a:solidFill>
                  <a:schemeClr val="tx1"/>
                </a:solidFill>
                <a:latin typeface="Times New Roman" panose="02020603050405020304" pitchFamily="18" charset="0"/>
              </a:rPr>
              <a:t>n</a:t>
            </a:r>
            <a:r>
              <a:rPr lang="en-US" altLang="zh-CN" dirty="0">
                <a:solidFill>
                  <a:schemeClr val="tx1"/>
                </a:solidFill>
              </a:rPr>
              <a:t>-2</a:t>
            </a:r>
          </a:p>
          <a:p>
            <a:pPr>
              <a:buNone/>
            </a:pPr>
            <a:r>
              <a:rPr lang="en-US" altLang="zh-CN" dirty="0">
                <a:solidFill>
                  <a:schemeClr val="tx1"/>
                </a:solidFill>
              </a:rPr>
              <a:t>　</a:t>
            </a:r>
            <a:r>
              <a:rPr lang="zh-CN" altLang="en-US" dirty="0">
                <a:solidFill>
                  <a:schemeClr val="tx1"/>
                </a:solidFill>
              </a:rPr>
              <a:t>这与</a:t>
            </a:r>
            <a:r>
              <a:rPr lang="en-US" altLang="zh-CN" i="1" dirty="0">
                <a:latin typeface="Times New Roman" panose="02020603050405020304" pitchFamily="18" charset="0"/>
              </a:rPr>
              <a:t>d</a:t>
            </a:r>
            <a:r>
              <a:rPr lang="en-US" altLang="zh-CN" dirty="0"/>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dirty="0"/>
              <a:t>)+</a:t>
            </a:r>
            <a:r>
              <a:rPr lang="en-US" altLang="zh-CN" i="1" dirty="0">
                <a:latin typeface="Times New Roman" panose="02020603050405020304" pitchFamily="18" charset="0"/>
              </a:rPr>
              <a:t>d</a:t>
            </a:r>
            <a:r>
              <a:rPr lang="en-US" altLang="zh-CN" dirty="0"/>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t>)≥</a:t>
            </a:r>
            <a:r>
              <a:rPr lang="en-US" altLang="zh-CN" i="1" dirty="0">
                <a:latin typeface="Times New Roman" panose="02020603050405020304" pitchFamily="18" charset="0"/>
              </a:rPr>
              <a:t>n</a:t>
            </a:r>
            <a:r>
              <a:rPr lang="en-US" altLang="zh-CN" dirty="0"/>
              <a:t>-1</a:t>
            </a:r>
            <a:r>
              <a:rPr lang="zh-CN" altLang="en-US" dirty="0">
                <a:solidFill>
                  <a:schemeClr val="tx1"/>
                </a:solidFill>
              </a:rPr>
              <a:t>矛盾，所以</a:t>
            </a:r>
            <a:r>
              <a:rPr lang="en-US" altLang="zh-CN" i="1" dirty="0">
                <a:solidFill>
                  <a:schemeClr val="tx1"/>
                </a:solidFill>
                <a:latin typeface="Times New Roman" panose="02020603050405020304" pitchFamily="18" charset="0"/>
              </a:rPr>
              <a:t>G</a:t>
            </a:r>
            <a:r>
              <a:rPr lang="zh-CN" altLang="en-US" dirty="0">
                <a:solidFill>
                  <a:schemeClr val="tx1"/>
                </a:solidFill>
              </a:rPr>
              <a:t>必为连通图。</a:t>
            </a:r>
            <a:endParaRPr lang="en-US" altLang="zh-CN" dirty="0">
              <a:solidFill>
                <a:schemeClr val="tx1"/>
              </a:solidFill>
            </a:endParaRPr>
          </a:p>
        </p:txBody>
      </p:sp>
    </p:spTree>
    <p:extLst>
      <p:ext uri="{BB962C8B-B14F-4D97-AF65-F5344CB8AC3E}">
        <p14:creationId xmlns:p14="http://schemas.microsoft.com/office/powerpoint/2010/main" val="1043587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p:txBody>
          <a:bodyPr/>
          <a:lstStyle/>
          <a:p>
            <a:r>
              <a:rPr lang="zh-CN" altLang="en-US" dirty="0"/>
              <a:t>定理1</a:t>
            </a:r>
            <a:r>
              <a:rPr lang="en-US" altLang="zh-CN" dirty="0"/>
              <a:t>1</a:t>
            </a:r>
            <a:r>
              <a:rPr lang="zh-CN" altLang="en-US" dirty="0"/>
              <a:t>.7</a:t>
            </a:r>
          </a:p>
        </p:txBody>
      </p:sp>
      <p:sp>
        <p:nvSpPr>
          <p:cNvPr id="632835" name="Rectangle 3"/>
          <p:cNvSpPr>
            <a:spLocks noGrp="1" noChangeArrowheads="1"/>
          </p:cNvSpPr>
          <p:nvPr>
            <p:ph sz="quarter" idx="1"/>
          </p:nvPr>
        </p:nvSpPr>
        <p:spPr/>
        <p:txBody>
          <a:bodyPr/>
          <a:lstStyle/>
          <a:p>
            <a:pPr>
              <a:buFont typeface="Wingdings" panose="05000000000000000000" pitchFamily="2" charset="2"/>
              <a:buNone/>
            </a:pPr>
            <a:r>
              <a:rPr lang="zh-CN" altLang="en-US" sz="2400" dirty="0">
                <a:solidFill>
                  <a:schemeClr val="tx1"/>
                </a:solidFill>
              </a:rPr>
              <a:t>下面证</a:t>
            </a:r>
            <a:r>
              <a:rPr lang="en-US" altLang="zh-CN" sz="2400" i="1" dirty="0">
                <a:solidFill>
                  <a:schemeClr val="tx1"/>
                </a:solidFill>
                <a:latin typeface="Times New Roman" panose="02020603050405020304" pitchFamily="18" charset="0"/>
              </a:rPr>
              <a:t>G</a:t>
            </a:r>
            <a:r>
              <a:rPr lang="zh-CN" altLang="en-US" sz="2400" dirty="0">
                <a:solidFill>
                  <a:schemeClr val="tx1"/>
                </a:solidFill>
              </a:rPr>
              <a:t>中存在哈密顿通路。</a:t>
            </a:r>
          </a:p>
          <a:p>
            <a:pPr>
              <a:buFont typeface="Wingdings" panose="05000000000000000000" pitchFamily="2" charset="2"/>
              <a:buNone/>
            </a:pPr>
            <a:r>
              <a:rPr lang="zh-CN" altLang="en-US" sz="2400" dirty="0">
                <a:solidFill>
                  <a:schemeClr val="tx1"/>
                </a:solidFill>
              </a:rPr>
              <a:t>设</a:t>
            </a:r>
            <a:r>
              <a:rPr lang="en-US" altLang="zh-CN" sz="2400" i="1" dirty="0">
                <a:solidFill>
                  <a:schemeClr val="tx1"/>
                </a:solidFill>
                <a:latin typeface="Times New Roman" panose="02020603050405020304" pitchFamily="18" charset="0"/>
              </a:rPr>
              <a:t>Г</a:t>
            </a:r>
            <a:r>
              <a:rPr lang="en-US" altLang="zh-CN" sz="2400" dirty="0">
                <a:solidFill>
                  <a:schemeClr val="tx1"/>
                </a:solidFill>
              </a:rPr>
              <a:t>＝</a:t>
            </a:r>
            <a:r>
              <a:rPr lang="en-US" altLang="zh-CN" sz="2400" i="1" dirty="0">
                <a:solidFill>
                  <a:schemeClr val="tx1"/>
                </a:solidFill>
                <a:latin typeface="Times New Roman" panose="02020603050405020304" pitchFamily="18" charset="0"/>
              </a:rPr>
              <a:t>v</a:t>
            </a:r>
            <a:r>
              <a:rPr lang="en-US" altLang="zh-CN" sz="2400" baseline="-30000" dirty="0">
                <a:solidFill>
                  <a:schemeClr val="tx1"/>
                </a:solidFill>
              </a:rPr>
              <a:t>1</a:t>
            </a:r>
            <a:r>
              <a:rPr lang="en-US" altLang="zh-CN" sz="2400" i="1" dirty="0">
                <a:solidFill>
                  <a:schemeClr val="tx1"/>
                </a:solidFill>
                <a:latin typeface="Times New Roman" panose="02020603050405020304" pitchFamily="18" charset="0"/>
              </a:rPr>
              <a:t>v</a:t>
            </a:r>
            <a:r>
              <a:rPr lang="en-US" altLang="zh-CN" sz="2400" baseline="-30000" dirty="0">
                <a:solidFill>
                  <a:schemeClr val="tx1"/>
                </a:solidFill>
              </a:rPr>
              <a:t>2</a:t>
            </a:r>
            <a:r>
              <a:rPr lang="en-US" altLang="zh-CN" sz="2400" dirty="0">
                <a:solidFill>
                  <a:schemeClr val="tx1"/>
                </a:solidFill>
                <a:latin typeface=""/>
              </a:rPr>
              <a:t>…</a:t>
            </a:r>
            <a:r>
              <a:rPr lang="en-US" altLang="zh-CN" sz="2400" i="1" dirty="0" err="1">
                <a:solidFill>
                  <a:schemeClr val="tx1"/>
                </a:solidFill>
                <a:latin typeface="Times New Roman" panose="02020603050405020304" pitchFamily="18" charset="0"/>
              </a:rPr>
              <a:t>v</a:t>
            </a:r>
            <a:r>
              <a:rPr lang="en-US" altLang="zh-CN" sz="2400" i="1" baseline="-25000" dirty="0" err="1">
                <a:solidFill>
                  <a:schemeClr val="tx1"/>
                </a:solidFill>
                <a:latin typeface="Times New Roman" panose="02020603050405020304" pitchFamily="18" charset="0"/>
              </a:rPr>
              <a:t>l</a:t>
            </a:r>
            <a:r>
              <a:rPr lang="zh-CN" altLang="en-US" sz="2400" dirty="0">
                <a:solidFill>
                  <a:schemeClr val="tx1"/>
                </a:solidFill>
              </a:rPr>
              <a:t>为</a:t>
            </a:r>
            <a:r>
              <a:rPr lang="en-US" altLang="zh-CN" sz="2400" i="1" dirty="0">
                <a:solidFill>
                  <a:schemeClr val="tx1"/>
                </a:solidFill>
                <a:latin typeface="Times New Roman" panose="02020603050405020304" pitchFamily="18" charset="0"/>
              </a:rPr>
              <a:t>G</a:t>
            </a:r>
            <a:r>
              <a:rPr lang="zh-CN" altLang="en-US" sz="2400" dirty="0">
                <a:solidFill>
                  <a:schemeClr val="tx1"/>
                </a:solidFill>
              </a:rPr>
              <a:t>中用</a:t>
            </a:r>
            <a:r>
              <a:rPr lang="zh-CN" altLang="en-US" sz="2400" dirty="0">
                <a:solidFill>
                  <a:schemeClr val="tx1"/>
                </a:solidFill>
                <a:latin typeface=""/>
              </a:rPr>
              <a:t>“</a:t>
            </a:r>
            <a:r>
              <a:rPr lang="zh-CN" altLang="en-US" sz="2400" dirty="0">
                <a:solidFill>
                  <a:schemeClr val="tx1"/>
                </a:solidFill>
              </a:rPr>
              <a:t>扩大路径法</a:t>
            </a:r>
            <a:r>
              <a:rPr lang="zh-CN" altLang="en-US" sz="2400" dirty="0">
                <a:solidFill>
                  <a:schemeClr val="tx1"/>
                </a:solidFill>
                <a:latin typeface=""/>
              </a:rPr>
              <a:t>”</a:t>
            </a:r>
            <a:r>
              <a:rPr lang="zh-CN" altLang="en-US" sz="2400" dirty="0">
                <a:solidFill>
                  <a:schemeClr val="tx1"/>
                </a:solidFill>
              </a:rPr>
              <a:t>得到的</a:t>
            </a:r>
            <a:r>
              <a:rPr lang="zh-CN" altLang="en-US" sz="2400" dirty="0">
                <a:solidFill>
                  <a:schemeClr val="tx1"/>
                </a:solidFill>
                <a:latin typeface=""/>
              </a:rPr>
              <a:t>“</a:t>
            </a:r>
            <a:r>
              <a:rPr lang="zh-CN" altLang="en-US" sz="2400" dirty="0">
                <a:solidFill>
                  <a:schemeClr val="tx1"/>
                </a:solidFill>
              </a:rPr>
              <a:t>极大路径</a:t>
            </a:r>
            <a:r>
              <a:rPr lang="zh-CN" altLang="en-US" sz="2400" dirty="0">
                <a:solidFill>
                  <a:schemeClr val="tx1"/>
                </a:solidFill>
                <a:latin typeface=""/>
              </a:rPr>
              <a:t>”</a:t>
            </a:r>
            <a:r>
              <a:rPr lang="zh-CN" altLang="en-US" sz="2400" dirty="0">
                <a:solidFill>
                  <a:schemeClr val="tx1"/>
                </a:solidFill>
              </a:rPr>
              <a:t>，</a:t>
            </a:r>
          </a:p>
          <a:p>
            <a:pPr>
              <a:buFont typeface="Wingdings" panose="05000000000000000000" pitchFamily="2" charset="2"/>
              <a:buNone/>
            </a:pPr>
            <a:r>
              <a:rPr lang="zh-CN" altLang="en-US" sz="2400" dirty="0">
                <a:solidFill>
                  <a:schemeClr val="tx1"/>
                </a:solidFill>
              </a:rPr>
              <a:t>即</a:t>
            </a:r>
            <a:r>
              <a:rPr lang="en-US" altLang="zh-CN" sz="2400" i="1" dirty="0">
                <a:solidFill>
                  <a:schemeClr val="tx1"/>
                </a:solidFill>
                <a:latin typeface="Times New Roman" panose="02020603050405020304" pitchFamily="18" charset="0"/>
              </a:rPr>
              <a:t>Г</a:t>
            </a:r>
            <a:r>
              <a:rPr lang="zh-CN" altLang="en-US" sz="2400" dirty="0">
                <a:solidFill>
                  <a:schemeClr val="tx1"/>
                </a:solidFill>
              </a:rPr>
              <a:t>的始点</a:t>
            </a:r>
            <a:r>
              <a:rPr lang="en-US" altLang="zh-CN" sz="2400" i="1" dirty="0">
                <a:solidFill>
                  <a:schemeClr val="tx1"/>
                </a:solidFill>
                <a:latin typeface="Times New Roman" panose="02020603050405020304" pitchFamily="18" charset="0"/>
              </a:rPr>
              <a:t>v</a:t>
            </a:r>
            <a:r>
              <a:rPr lang="en-US" altLang="zh-CN" sz="2400" baseline="-30000" dirty="0">
                <a:solidFill>
                  <a:schemeClr val="tx1"/>
                </a:solidFill>
              </a:rPr>
              <a:t>1</a:t>
            </a:r>
            <a:r>
              <a:rPr lang="zh-CN" altLang="en-US" sz="2400" dirty="0">
                <a:solidFill>
                  <a:schemeClr val="tx1"/>
                </a:solidFill>
              </a:rPr>
              <a:t>与终点</a:t>
            </a:r>
            <a:r>
              <a:rPr lang="en-US" altLang="zh-CN" sz="2400" i="1" dirty="0" err="1">
                <a:solidFill>
                  <a:schemeClr val="tx1"/>
                </a:solidFill>
                <a:latin typeface="Times New Roman" panose="02020603050405020304" pitchFamily="18" charset="0"/>
              </a:rPr>
              <a:t>v</a:t>
            </a:r>
            <a:r>
              <a:rPr lang="en-US" altLang="zh-CN" sz="2400" i="1" baseline="-25000" dirty="0" err="1">
                <a:solidFill>
                  <a:schemeClr val="tx1"/>
                </a:solidFill>
                <a:latin typeface="Times New Roman" panose="02020603050405020304" pitchFamily="18" charset="0"/>
              </a:rPr>
              <a:t>l</a:t>
            </a:r>
            <a:r>
              <a:rPr lang="zh-CN" altLang="en-US" sz="2400" dirty="0">
                <a:solidFill>
                  <a:schemeClr val="tx1"/>
                </a:solidFill>
              </a:rPr>
              <a:t>不与</a:t>
            </a:r>
            <a:r>
              <a:rPr lang="en-US" altLang="zh-CN" sz="2400" i="1" dirty="0">
                <a:solidFill>
                  <a:schemeClr val="tx1"/>
                </a:solidFill>
                <a:latin typeface="Times New Roman" panose="02020603050405020304" pitchFamily="18" charset="0"/>
              </a:rPr>
              <a:t>Г</a:t>
            </a:r>
            <a:r>
              <a:rPr lang="zh-CN" altLang="en-US" sz="2400" dirty="0">
                <a:solidFill>
                  <a:schemeClr val="tx1"/>
                </a:solidFill>
              </a:rPr>
              <a:t>外的顶点相邻。显然有</a:t>
            </a:r>
            <a:r>
              <a:rPr lang="en-US" altLang="zh-CN" sz="2400" i="1" dirty="0" err="1">
                <a:solidFill>
                  <a:schemeClr val="tx1"/>
                </a:solidFill>
                <a:latin typeface="Times New Roman" panose="02020603050405020304" pitchFamily="18" charset="0"/>
              </a:rPr>
              <a:t>l</a:t>
            </a:r>
            <a:r>
              <a:rPr lang="en-US" altLang="zh-CN" sz="2400" dirty="0" err="1">
                <a:solidFill>
                  <a:schemeClr val="tx1"/>
                </a:solidFill>
              </a:rPr>
              <a:t>≤</a:t>
            </a:r>
            <a:r>
              <a:rPr lang="en-US" altLang="zh-CN" sz="2400" i="1" dirty="0" err="1">
                <a:solidFill>
                  <a:schemeClr val="tx1"/>
                </a:solidFill>
                <a:latin typeface="Times New Roman" panose="02020603050405020304" pitchFamily="18" charset="0"/>
              </a:rPr>
              <a:t>n</a:t>
            </a:r>
            <a:r>
              <a:rPr lang="en-US" altLang="zh-CN" sz="2400" dirty="0">
                <a:solidFill>
                  <a:schemeClr val="tx1"/>
                </a:solidFill>
              </a:rPr>
              <a:t>。 </a:t>
            </a:r>
          </a:p>
          <a:p>
            <a:pPr>
              <a:buFont typeface="Wingdings" panose="05000000000000000000" pitchFamily="2" charset="2"/>
              <a:buNone/>
            </a:pPr>
            <a:r>
              <a:rPr lang="en-US" altLang="zh-CN" sz="2400" dirty="0">
                <a:solidFill>
                  <a:schemeClr val="tx1"/>
                </a:solidFill>
              </a:rPr>
              <a:t>(1)</a:t>
            </a:r>
            <a:r>
              <a:rPr lang="zh-CN" altLang="en-US" sz="2400" dirty="0">
                <a:solidFill>
                  <a:schemeClr val="tx1"/>
                </a:solidFill>
              </a:rPr>
              <a:t>若</a:t>
            </a:r>
            <a:r>
              <a:rPr lang="en-US" altLang="zh-CN" sz="2400" i="1" dirty="0" err="1">
                <a:solidFill>
                  <a:schemeClr val="tx1"/>
                </a:solidFill>
                <a:latin typeface="Times New Roman" panose="02020603050405020304" pitchFamily="18" charset="0"/>
              </a:rPr>
              <a:t>l</a:t>
            </a:r>
            <a:r>
              <a:rPr lang="en-US" altLang="zh-CN" sz="2400" dirty="0" err="1">
                <a:solidFill>
                  <a:schemeClr val="tx1"/>
                </a:solidFill>
              </a:rPr>
              <a:t>＝</a:t>
            </a:r>
            <a:r>
              <a:rPr lang="en-US" altLang="zh-CN" sz="2400" i="1" dirty="0" err="1">
                <a:solidFill>
                  <a:schemeClr val="tx1"/>
                </a:solidFill>
                <a:latin typeface="Times New Roman" panose="02020603050405020304" pitchFamily="18" charset="0"/>
              </a:rPr>
              <a:t>n</a:t>
            </a:r>
            <a:r>
              <a:rPr lang="en-US" altLang="zh-CN" sz="2400" dirty="0">
                <a:solidFill>
                  <a:schemeClr val="tx1"/>
                </a:solidFill>
              </a:rPr>
              <a:t>，</a:t>
            </a:r>
            <a:r>
              <a:rPr lang="zh-CN" altLang="en-US" sz="2400" dirty="0">
                <a:solidFill>
                  <a:schemeClr val="tx1"/>
                </a:solidFill>
              </a:rPr>
              <a:t>则</a:t>
            </a:r>
            <a:r>
              <a:rPr lang="en-US" altLang="zh-CN" sz="2400" i="1" dirty="0">
                <a:solidFill>
                  <a:schemeClr val="tx1"/>
                </a:solidFill>
                <a:latin typeface="Times New Roman" panose="02020603050405020304" pitchFamily="18" charset="0"/>
              </a:rPr>
              <a:t>Г</a:t>
            </a:r>
            <a:r>
              <a:rPr lang="zh-CN" altLang="en-US" sz="2400" dirty="0">
                <a:solidFill>
                  <a:schemeClr val="tx1"/>
                </a:solidFill>
              </a:rPr>
              <a:t>为</a:t>
            </a:r>
            <a:r>
              <a:rPr lang="en-US" altLang="zh-CN" sz="2400" i="1" dirty="0">
                <a:solidFill>
                  <a:schemeClr val="tx1"/>
                </a:solidFill>
                <a:latin typeface="Times New Roman" panose="02020603050405020304" pitchFamily="18" charset="0"/>
              </a:rPr>
              <a:t>G</a:t>
            </a:r>
            <a:r>
              <a:rPr lang="zh-CN" altLang="en-US" sz="2400" dirty="0">
                <a:solidFill>
                  <a:schemeClr val="tx1"/>
                </a:solidFill>
              </a:rPr>
              <a:t>中哈密顿通路。</a:t>
            </a:r>
          </a:p>
          <a:p>
            <a:pPr>
              <a:buFont typeface="Wingdings" panose="05000000000000000000" pitchFamily="2" charset="2"/>
              <a:buNone/>
            </a:pPr>
            <a:r>
              <a:rPr lang="zh-CN" altLang="en-US" sz="2400" dirty="0">
                <a:solidFill>
                  <a:schemeClr val="tx1"/>
                </a:solidFill>
              </a:rPr>
              <a:t>(2)若</a:t>
            </a:r>
            <a:r>
              <a:rPr lang="en-US" altLang="zh-CN" sz="2400" i="1" dirty="0" err="1">
                <a:solidFill>
                  <a:schemeClr val="tx1"/>
                </a:solidFill>
                <a:latin typeface="Times New Roman" panose="02020603050405020304" pitchFamily="18" charset="0"/>
              </a:rPr>
              <a:t>l</a:t>
            </a:r>
            <a:r>
              <a:rPr kumimoji="0" lang="en-US" altLang="zh-CN" sz="2400" dirty="0" err="1">
                <a:solidFill>
                  <a:schemeClr val="tx1"/>
                </a:solidFill>
                <a:sym typeface="Symbol" panose="05050102010706020507" pitchFamily="18" charset="2"/>
              </a:rPr>
              <a:t>＜</a:t>
            </a:r>
            <a:r>
              <a:rPr lang="en-US" altLang="zh-CN" sz="2400" i="1" dirty="0" err="1">
                <a:solidFill>
                  <a:schemeClr val="tx1"/>
                </a:solidFill>
                <a:latin typeface="Times New Roman" panose="02020603050405020304" pitchFamily="18" charset="0"/>
              </a:rPr>
              <a:t>n</a:t>
            </a:r>
            <a:r>
              <a:rPr lang="en-US" altLang="zh-CN" sz="2400" dirty="0">
                <a:solidFill>
                  <a:schemeClr val="tx1"/>
                </a:solidFill>
              </a:rPr>
              <a:t>，</a:t>
            </a:r>
            <a:r>
              <a:rPr lang="zh-CN" altLang="en-US" sz="2400" dirty="0">
                <a:solidFill>
                  <a:schemeClr val="tx1"/>
                </a:solidFill>
              </a:rPr>
              <a:t>这说明</a:t>
            </a:r>
            <a:r>
              <a:rPr lang="en-US" altLang="zh-CN" sz="2400" i="1" dirty="0">
                <a:solidFill>
                  <a:schemeClr val="tx1"/>
                </a:solidFill>
                <a:latin typeface="Times New Roman" panose="02020603050405020304" pitchFamily="18" charset="0"/>
              </a:rPr>
              <a:t>Г</a:t>
            </a:r>
            <a:r>
              <a:rPr lang="zh-CN" altLang="en-US" sz="2400" dirty="0">
                <a:solidFill>
                  <a:schemeClr val="tx1"/>
                </a:solidFill>
              </a:rPr>
              <a:t>不是哈密顿通路，</a:t>
            </a:r>
          </a:p>
          <a:p>
            <a:pPr>
              <a:buFont typeface="Wingdings" panose="05000000000000000000" pitchFamily="2" charset="2"/>
              <a:buNone/>
            </a:pPr>
            <a:r>
              <a:rPr lang="zh-CN" altLang="en-US" sz="2400" dirty="0">
                <a:solidFill>
                  <a:schemeClr val="tx1"/>
                </a:solidFill>
              </a:rPr>
              <a:t>	即</a:t>
            </a:r>
            <a:r>
              <a:rPr lang="en-US" altLang="zh-CN" sz="2400" i="1" dirty="0">
                <a:solidFill>
                  <a:schemeClr val="tx1"/>
                </a:solidFill>
                <a:latin typeface="Times New Roman" panose="02020603050405020304" pitchFamily="18" charset="0"/>
              </a:rPr>
              <a:t>G</a:t>
            </a:r>
            <a:r>
              <a:rPr lang="zh-CN" altLang="en-US" sz="2400" dirty="0">
                <a:solidFill>
                  <a:schemeClr val="tx1"/>
                </a:solidFill>
              </a:rPr>
              <a:t>中还存在着</a:t>
            </a:r>
            <a:r>
              <a:rPr lang="en-US" altLang="zh-CN" sz="2400" i="1" dirty="0">
                <a:solidFill>
                  <a:schemeClr val="tx1"/>
                </a:solidFill>
                <a:latin typeface="Times New Roman" panose="02020603050405020304" pitchFamily="18" charset="0"/>
              </a:rPr>
              <a:t>Г</a:t>
            </a:r>
            <a:r>
              <a:rPr lang="zh-CN" altLang="en-US" sz="2400" dirty="0">
                <a:solidFill>
                  <a:schemeClr val="tx1"/>
                </a:solidFill>
              </a:rPr>
              <a:t>外的顶点。</a:t>
            </a:r>
          </a:p>
          <a:p>
            <a:pPr>
              <a:buFont typeface="Wingdings" panose="05000000000000000000" pitchFamily="2" charset="2"/>
              <a:buNone/>
            </a:pPr>
            <a:r>
              <a:rPr lang="zh-CN" altLang="en-US" sz="2400" dirty="0">
                <a:solidFill>
                  <a:schemeClr val="tx1"/>
                </a:solidFill>
              </a:rPr>
              <a:t>	但可以证明</a:t>
            </a:r>
            <a:r>
              <a:rPr lang="en-US" altLang="zh-CN" sz="2400" i="1" dirty="0">
                <a:solidFill>
                  <a:srgbClr val="FF0000"/>
                </a:solidFill>
                <a:latin typeface="Times New Roman" panose="02020603050405020304" pitchFamily="18" charset="0"/>
              </a:rPr>
              <a:t>G</a:t>
            </a:r>
            <a:r>
              <a:rPr lang="zh-CN" altLang="en-US" sz="2400" dirty="0">
                <a:solidFill>
                  <a:srgbClr val="FF0000"/>
                </a:solidFill>
              </a:rPr>
              <a:t>中存在经过</a:t>
            </a:r>
            <a:r>
              <a:rPr lang="en-US" altLang="zh-CN" sz="2400" i="1" dirty="0">
                <a:solidFill>
                  <a:srgbClr val="00B0F0"/>
                </a:solidFill>
                <a:latin typeface="Times New Roman" panose="02020603050405020304" pitchFamily="18" charset="0"/>
              </a:rPr>
              <a:t>Г</a:t>
            </a:r>
            <a:r>
              <a:rPr lang="zh-CN" altLang="en-US" sz="2400" dirty="0">
                <a:solidFill>
                  <a:srgbClr val="FF0000"/>
                </a:solidFill>
              </a:rPr>
              <a:t>上所有顶点的圈</a:t>
            </a:r>
            <a:r>
              <a:rPr lang="zh-CN" altLang="en-US" sz="2400" dirty="0">
                <a:solidFill>
                  <a:schemeClr val="tx1"/>
                </a:solidFill>
              </a:rPr>
              <a:t>。</a:t>
            </a:r>
          </a:p>
          <a:p>
            <a:pPr>
              <a:buFont typeface="Wingdings" panose="05000000000000000000" pitchFamily="2" charset="2"/>
              <a:buNone/>
            </a:pPr>
            <a:r>
              <a:rPr lang="zh-CN" altLang="en-US" sz="2400" dirty="0">
                <a:solidFill>
                  <a:schemeClr val="tx1"/>
                </a:solidFill>
              </a:rPr>
              <a:t>	(</a:t>
            </a:r>
            <a:r>
              <a:rPr lang="en-US" altLang="zh-CN" sz="2400" dirty="0">
                <a:solidFill>
                  <a:schemeClr val="tx1"/>
                </a:solidFill>
              </a:rPr>
              <a:t>a)	</a:t>
            </a:r>
            <a:r>
              <a:rPr lang="zh-CN" altLang="en-US" sz="2400" dirty="0">
                <a:solidFill>
                  <a:schemeClr val="tx1"/>
                </a:solidFill>
              </a:rPr>
              <a:t>若</a:t>
            </a:r>
            <a:r>
              <a:rPr lang="en-US" altLang="zh-CN" sz="2400" i="1" dirty="0">
                <a:solidFill>
                  <a:schemeClr val="tx1"/>
                </a:solidFill>
                <a:latin typeface="Times New Roman" panose="02020603050405020304" pitchFamily="18" charset="0"/>
              </a:rPr>
              <a:t>v</a:t>
            </a:r>
            <a:r>
              <a:rPr lang="en-US" altLang="zh-CN" sz="2400" baseline="-30000" dirty="0">
                <a:solidFill>
                  <a:schemeClr val="tx1"/>
                </a:solidFill>
              </a:rPr>
              <a:t>1</a:t>
            </a:r>
            <a:r>
              <a:rPr lang="zh-CN" altLang="en-US" sz="2400" dirty="0">
                <a:solidFill>
                  <a:schemeClr val="tx1"/>
                </a:solidFill>
              </a:rPr>
              <a:t>与</a:t>
            </a:r>
            <a:r>
              <a:rPr lang="en-US" altLang="zh-CN" sz="2400" i="1" dirty="0" err="1">
                <a:solidFill>
                  <a:schemeClr val="tx1"/>
                </a:solidFill>
                <a:latin typeface="Times New Roman" panose="02020603050405020304" pitchFamily="18" charset="0"/>
              </a:rPr>
              <a:t>v</a:t>
            </a:r>
            <a:r>
              <a:rPr lang="en-US" altLang="zh-CN" sz="2400" i="1" baseline="-25000" dirty="0" err="1">
                <a:solidFill>
                  <a:schemeClr val="tx1"/>
                </a:solidFill>
                <a:latin typeface="Times New Roman" panose="02020603050405020304" pitchFamily="18" charset="0"/>
              </a:rPr>
              <a:t>l</a:t>
            </a:r>
            <a:r>
              <a:rPr lang="zh-CN" altLang="en-US" sz="2400" dirty="0">
                <a:solidFill>
                  <a:schemeClr val="tx1"/>
                </a:solidFill>
              </a:rPr>
              <a:t>相邻，即(</a:t>
            </a:r>
            <a:r>
              <a:rPr lang="en-US" altLang="zh-CN" sz="2400" i="1" dirty="0">
                <a:solidFill>
                  <a:schemeClr val="tx1"/>
                </a:solidFill>
                <a:latin typeface="Times New Roman" panose="02020603050405020304" pitchFamily="18" charset="0"/>
              </a:rPr>
              <a:t>v</a:t>
            </a:r>
            <a:r>
              <a:rPr lang="en-US" altLang="zh-CN" sz="2400" baseline="-30000" dirty="0">
                <a:solidFill>
                  <a:schemeClr val="tx1"/>
                </a:solidFill>
              </a:rPr>
              <a:t>1</a:t>
            </a:r>
            <a:r>
              <a:rPr lang="en-US" altLang="zh-CN" sz="2400" dirty="0">
                <a:solidFill>
                  <a:schemeClr val="tx1"/>
                </a:solidFill>
              </a:rPr>
              <a:t>,</a:t>
            </a:r>
            <a:r>
              <a:rPr lang="en-US" altLang="zh-CN" sz="2400" i="1" dirty="0">
                <a:solidFill>
                  <a:schemeClr val="tx1"/>
                </a:solidFill>
                <a:latin typeface="Times New Roman" panose="02020603050405020304" pitchFamily="18" charset="0"/>
              </a:rPr>
              <a:t>v</a:t>
            </a:r>
            <a:r>
              <a:rPr lang="en-US" altLang="zh-CN" sz="2400" i="1" baseline="-25000" dirty="0">
                <a:solidFill>
                  <a:schemeClr val="tx1"/>
                </a:solidFill>
                <a:latin typeface="Times New Roman" panose="02020603050405020304" pitchFamily="18" charset="0"/>
              </a:rPr>
              <a:t>l</a:t>
            </a:r>
            <a:r>
              <a:rPr lang="en-US" altLang="zh-CN" sz="2400" dirty="0">
                <a:solidFill>
                  <a:schemeClr val="tx1"/>
                </a:solidFill>
              </a:rPr>
              <a:t>)∈</a:t>
            </a:r>
            <a:r>
              <a:rPr lang="en-US" altLang="zh-CN" sz="2400" i="1" dirty="0">
                <a:solidFill>
                  <a:schemeClr val="tx1"/>
                </a:solidFill>
                <a:latin typeface="Times New Roman" panose="02020603050405020304" pitchFamily="18" charset="0"/>
              </a:rPr>
              <a:t>E</a:t>
            </a:r>
            <a:r>
              <a:rPr lang="en-US" altLang="zh-CN" sz="2400" dirty="0">
                <a:solidFill>
                  <a:schemeClr val="tx1"/>
                </a:solidFill>
              </a:rPr>
              <a:t>(</a:t>
            </a:r>
            <a:r>
              <a:rPr lang="en-US" altLang="zh-CN" sz="2400" i="1" dirty="0">
                <a:solidFill>
                  <a:schemeClr val="tx1"/>
                </a:solidFill>
                <a:latin typeface="Times New Roman" panose="02020603050405020304" pitchFamily="18" charset="0"/>
              </a:rPr>
              <a:t>G</a:t>
            </a:r>
            <a:r>
              <a:rPr lang="en-US" altLang="zh-CN" sz="2400" dirty="0">
                <a:solidFill>
                  <a:schemeClr val="tx1"/>
                </a:solidFill>
              </a:rPr>
              <a:t>)，</a:t>
            </a:r>
          </a:p>
          <a:p>
            <a:pPr>
              <a:buFont typeface="Wingdings" panose="05000000000000000000" pitchFamily="2" charset="2"/>
              <a:buNone/>
            </a:pPr>
            <a:r>
              <a:rPr lang="zh-CN" altLang="en-US" sz="2400" dirty="0">
                <a:solidFill>
                  <a:schemeClr val="tx1"/>
                </a:solidFill>
              </a:rPr>
              <a:t>		则</a:t>
            </a:r>
            <a:r>
              <a:rPr lang="en-US" altLang="zh-CN" sz="2400" i="1" dirty="0">
                <a:solidFill>
                  <a:schemeClr val="tx1"/>
                </a:solidFill>
                <a:latin typeface="Times New Roman" panose="02020603050405020304" pitchFamily="18" charset="0"/>
              </a:rPr>
              <a:t>Г</a:t>
            </a:r>
            <a:r>
              <a:rPr lang="en-US" altLang="zh-CN" sz="2400" dirty="0">
                <a:solidFill>
                  <a:schemeClr val="tx1"/>
                </a:solidFill>
              </a:rPr>
              <a:t>∪(</a:t>
            </a:r>
            <a:r>
              <a:rPr lang="en-US" altLang="zh-CN" sz="2400" i="1" dirty="0">
                <a:solidFill>
                  <a:schemeClr val="tx1"/>
                </a:solidFill>
                <a:latin typeface="Times New Roman" panose="02020603050405020304" pitchFamily="18" charset="0"/>
              </a:rPr>
              <a:t>v</a:t>
            </a:r>
            <a:r>
              <a:rPr lang="en-US" altLang="zh-CN" sz="2400" baseline="-30000" dirty="0">
                <a:solidFill>
                  <a:schemeClr val="tx1"/>
                </a:solidFill>
              </a:rPr>
              <a:t>1</a:t>
            </a:r>
            <a:r>
              <a:rPr lang="en-US" altLang="zh-CN" sz="2400" dirty="0">
                <a:solidFill>
                  <a:schemeClr val="tx1"/>
                </a:solidFill>
              </a:rPr>
              <a:t>,</a:t>
            </a:r>
            <a:r>
              <a:rPr lang="en-US" altLang="zh-CN" sz="2400" i="1" dirty="0">
                <a:solidFill>
                  <a:schemeClr val="tx1"/>
                </a:solidFill>
                <a:latin typeface="Times New Roman" panose="02020603050405020304" pitchFamily="18" charset="0"/>
              </a:rPr>
              <a:t>v</a:t>
            </a:r>
            <a:r>
              <a:rPr lang="en-US" altLang="zh-CN" sz="2400" i="1" baseline="-25000" dirty="0">
                <a:solidFill>
                  <a:schemeClr val="tx1"/>
                </a:solidFill>
                <a:latin typeface="Times New Roman" panose="02020603050405020304" pitchFamily="18" charset="0"/>
              </a:rPr>
              <a:t>l</a:t>
            </a:r>
            <a:r>
              <a:rPr lang="en-US" altLang="zh-CN" sz="2400" dirty="0">
                <a:solidFill>
                  <a:schemeClr val="tx1"/>
                </a:solidFill>
              </a:rPr>
              <a:t>)</a:t>
            </a:r>
            <a:r>
              <a:rPr lang="zh-CN" altLang="en-US" sz="2400" dirty="0">
                <a:solidFill>
                  <a:schemeClr val="tx1"/>
                </a:solidFill>
              </a:rPr>
              <a:t>为满足要求的圈。 </a:t>
            </a:r>
          </a:p>
        </p:txBody>
      </p:sp>
    </p:spTree>
    <p:extLst>
      <p:ext uri="{BB962C8B-B14F-4D97-AF65-F5344CB8AC3E}">
        <p14:creationId xmlns:p14="http://schemas.microsoft.com/office/powerpoint/2010/main" val="3853008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p:cNvSpPr>
            <a:spLocks noGrp="1" noChangeArrowheads="1"/>
          </p:cNvSpPr>
          <p:nvPr>
            <p:ph type="title"/>
          </p:nvPr>
        </p:nvSpPr>
        <p:spPr/>
        <p:txBody>
          <a:bodyPr/>
          <a:lstStyle/>
          <a:p>
            <a:r>
              <a:rPr lang="zh-CN" altLang="en-US" dirty="0"/>
              <a:t>定理1</a:t>
            </a:r>
            <a:r>
              <a:rPr lang="en-US" altLang="zh-CN" dirty="0"/>
              <a:t>1</a:t>
            </a:r>
            <a:r>
              <a:rPr lang="zh-CN" altLang="en-US" dirty="0"/>
              <a:t>.7</a:t>
            </a:r>
          </a:p>
        </p:txBody>
      </p:sp>
      <p:sp>
        <p:nvSpPr>
          <p:cNvPr id="633859" name="Rectangle 3"/>
          <p:cNvSpPr>
            <a:spLocks noGrp="1" noChangeArrowheads="1"/>
          </p:cNvSpPr>
          <p:nvPr>
            <p:ph sz="quarter" idx="1"/>
          </p:nvPr>
        </p:nvSpPr>
        <p:spPr/>
        <p:txBody>
          <a:bodyPr/>
          <a:lstStyle/>
          <a:p>
            <a:pPr>
              <a:spcBef>
                <a:spcPct val="25000"/>
              </a:spcBef>
              <a:buFont typeface="Wingdings" panose="05000000000000000000" pitchFamily="2" charset="2"/>
              <a:buNone/>
            </a:pPr>
            <a:r>
              <a:rPr lang="zh-CN" altLang="en-US" sz="2400" dirty="0">
                <a:solidFill>
                  <a:schemeClr val="tx1"/>
                </a:solidFill>
              </a:rPr>
              <a:t>(</a:t>
            </a:r>
            <a:r>
              <a:rPr lang="en-US" altLang="zh-CN" sz="2400" dirty="0">
                <a:solidFill>
                  <a:schemeClr val="tx1"/>
                </a:solidFill>
              </a:rPr>
              <a:t>b)</a:t>
            </a:r>
            <a:r>
              <a:rPr lang="zh-CN" altLang="en-US" sz="2400" dirty="0">
                <a:solidFill>
                  <a:srgbClr val="FFC000"/>
                </a:solidFill>
              </a:rPr>
              <a:t>若</a:t>
            </a:r>
            <a:r>
              <a:rPr lang="en-US" altLang="zh-CN" sz="2400" i="1" dirty="0">
                <a:solidFill>
                  <a:srgbClr val="FFC000"/>
                </a:solidFill>
                <a:latin typeface="Times New Roman" panose="02020603050405020304" pitchFamily="18" charset="0"/>
              </a:rPr>
              <a:t>v</a:t>
            </a:r>
            <a:r>
              <a:rPr lang="en-US" altLang="zh-CN" sz="2400" baseline="-30000" dirty="0">
                <a:solidFill>
                  <a:srgbClr val="FFC000"/>
                </a:solidFill>
              </a:rPr>
              <a:t>1</a:t>
            </a:r>
            <a:r>
              <a:rPr lang="zh-CN" altLang="en-US" sz="2400" dirty="0">
                <a:solidFill>
                  <a:srgbClr val="FFC000"/>
                </a:solidFill>
              </a:rPr>
              <a:t>与</a:t>
            </a:r>
            <a:r>
              <a:rPr lang="en-US" altLang="zh-CN" sz="2400" i="1" dirty="0" err="1">
                <a:solidFill>
                  <a:srgbClr val="FFC000"/>
                </a:solidFill>
                <a:latin typeface="Times New Roman" panose="02020603050405020304" pitchFamily="18" charset="0"/>
              </a:rPr>
              <a:t>v</a:t>
            </a:r>
            <a:r>
              <a:rPr lang="en-US" altLang="zh-CN" sz="2400" i="1" baseline="-30000" dirty="0" err="1">
                <a:solidFill>
                  <a:srgbClr val="FFC000"/>
                </a:solidFill>
                <a:latin typeface="Times New Roman" panose="02020603050405020304" pitchFamily="18" charset="0"/>
              </a:rPr>
              <a:t>l</a:t>
            </a:r>
            <a:r>
              <a:rPr lang="zh-CN" altLang="en-US" sz="2400" dirty="0">
                <a:solidFill>
                  <a:srgbClr val="FFC000"/>
                </a:solidFill>
              </a:rPr>
              <a:t>不相邻</a:t>
            </a:r>
            <a:r>
              <a:rPr lang="zh-CN" altLang="en-US" sz="2400" dirty="0">
                <a:solidFill>
                  <a:schemeClr val="tx1"/>
                </a:solidFill>
              </a:rPr>
              <a:t>，设</a:t>
            </a:r>
            <a:r>
              <a:rPr lang="en-US" altLang="zh-CN" sz="2400" i="1" dirty="0">
                <a:solidFill>
                  <a:schemeClr val="tx1"/>
                </a:solidFill>
                <a:latin typeface="Times New Roman" panose="02020603050405020304" pitchFamily="18" charset="0"/>
              </a:rPr>
              <a:t>v</a:t>
            </a:r>
            <a:r>
              <a:rPr lang="en-US" altLang="zh-CN" sz="2400" baseline="-30000" dirty="0">
                <a:solidFill>
                  <a:schemeClr val="tx1"/>
                </a:solidFill>
              </a:rPr>
              <a:t>1</a:t>
            </a:r>
            <a:r>
              <a:rPr lang="zh-CN" altLang="en-US" sz="2400" dirty="0">
                <a:solidFill>
                  <a:schemeClr val="tx1"/>
                </a:solidFill>
              </a:rPr>
              <a:t>与</a:t>
            </a:r>
            <a:r>
              <a:rPr lang="en-US" altLang="zh-CN" sz="2400" i="1" dirty="0">
                <a:solidFill>
                  <a:schemeClr val="tx1"/>
                </a:solidFill>
                <a:latin typeface="Times New Roman" panose="02020603050405020304" pitchFamily="18" charset="0"/>
              </a:rPr>
              <a:t>Г</a:t>
            </a:r>
            <a:r>
              <a:rPr lang="zh-CN" altLang="en-US" sz="2400" dirty="0">
                <a:solidFill>
                  <a:schemeClr val="tx1"/>
                </a:solidFill>
              </a:rPr>
              <a:t>上的</a:t>
            </a:r>
            <a:r>
              <a:rPr lang="en-US" altLang="zh-CN" sz="2400" i="1" dirty="0">
                <a:solidFill>
                  <a:schemeClr val="tx1"/>
                </a:solidFill>
                <a:latin typeface="Times New Roman" panose="02020603050405020304" pitchFamily="18" charset="0"/>
              </a:rPr>
              <a:t>v</a:t>
            </a:r>
            <a:r>
              <a:rPr lang="en-US" altLang="zh-CN" sz="2400" i="1" baseline="-25000" dirty="0">
                <a:solidFill>
                  <a:schemeClr val="tx1"/>
                </a:solidFill>
                <a:latin typeface="Times New Roman" panose="02020603050405020304" pitchFamily="18" charset="0"/>
              </a:rPr>
              <a:t>i</a:t>
            </a:r>
            <a:r>
              <a:rPr lang="en-US" altLang="zh-CN" sz="2400" baseline="-25000" dirty="0">
                <a:solidFill>
                  <a:schemeClr val="tx1"/>
                </a:solidFill>
              </a:rPr>
              <a:t>1</a:t>
            </a:r>
            <a:r>
              <a:rPr lang="en-US" altLang="zh-CN" sz="2400" dirty="0">
                <a:solidFill>
                  <a:schemeClr val="tx1"/>
                </a:solidFill>
              </a:rPr>
              <a:t>＝</a:t>
            </a:r>
            <a:r>
              <a:rPr lang="en-US" altLang="zh-CN" sz="2400" i="1" dirty="0">
                <a:solidFill>
                  <a:srgbClr val="FF0000"/>
                </a:solidFill>
                <a:latin typeface="Times New Roman" panose="02020603050405020304" pitchFamily="18" charset="0"/>
              </a:rPr>
              <a:t>v</a:t>
            </a:r>
            <a:r>
              <a:rPr lang="en-US" altLang="zh-CN" sz="2400" baseline="-25000" dirty="0">
                <a:solidFill>
                  <a:srgbClr val="FF0000"/>
                </a:solidFill>
              </a:rPr>
              <a:t>2</a:t>
            </a:r>
            <a:r>
              <a:rPr lang="en-US" altLang="zh-CN" sz="2400" dirty="0">
                <a:solidFill>
                  <a:srgbClr val="FF0000"/>
                </a:solidFill>
              </a:rPr>
              <a:t>,</a:t>
            </a:r>
            <a:r>
              <a:rPr lang="en-US" altLang="zh-CN" sz="2400" i="1" dirty="0">
                <a:solidFill>
                  <a:srgbClr val="FF0000"/>
                </a:solidFill>
                <a:latin typeface="Times New Roman" panose="02020603050405020304" pitchFamily="18" charset="0"/>
              </a:rPr>
              <a:t>v</a:t>
            </a:r>
            <a:r>
              <a:rPr lang="en-US" altLang="zh-CN" sz="2400" i="1" baseline="-25000" dirty="0">
                <a:solidFill>
                  <a:srgbClr val="FF0000"/>
                </a:solidFill>
                <a:latin typeface="Times New Roman" panose="02020603050405020304" pitchFamily="18" charset="0"/>
              </a:rPr>
              <a:t>i</a:t>
            </a:r>
            <a:r>
              <a:rPr lang="en-US" altLang="zh-CN" sz="2400" baseline="-25000" dirty="0">
                <a:solidFill>
                  <a:srgbClr val="FF0000"/>
                </a:solidFill>
              </a:rPr>
              <a:t>2</a:t>
            </a:r>
            <a:r>
              <a:rPr lang="en-US" altLang="zh-CN" sz="2400" dirty="0">
                <a:solidFill>
                  <a:srgbClr val="FF0000"/>
                </a:solidFill>
              </a:rPr>
              <a:t>,</a:t>
            </a:r>
            <a:r>
              <a:rPr lang="en-US" altLang="zh-CN" sz="2400" dirty="0">
                <a:solidFill>
                  <a:srgbClr val="FF0000"/>
                </a:solidFill>
                <a:latin typeface=""/>
              </a:rPr>
              <a:t>…</a:t>
            </a:r>
            <a:r>
              <a:rPr lang="en-US" altLang="zh-CN" sz="2400" dirty="0">
                <a:solidFill>
                  <a:srgbClr val="FF0000"/>
                </a:solidFill>
              </a:rPr>
              <a:t>,</a:t>
            </a:r>
            <a:r>
              <a:rPr lang="en-US" altLang="zh-CN" sz="2400" i="1" dirty="0" err="1">
                <a:solidFill>
                  <a:srgbClr val="FF0000"/>
                </a:solidFill>
                <a:latin typeface="Times New Roman" panose="02020603050405020304" pitchFamily="18" charset="0"/>
              </a:rPr>
              <a:t>v</a:t>
            </a:r>
            <a:r>
              <a:rPr lang="en-US" altLang="zh-CN" sz="2400" i="1" baseline="-25000" dirty="0" err="1">
                <a:solidFill>
                  <a:srgbClr val="FF0000"/>
                </a:solidFill>
                <a:latin typeface="Times New Roman" panose="02020603050405020304" pitchFamily="18" charset="0"/>
              </a:rPr>
              <a:t>ik</a:t>
            </a:r>
            <a:r>
              <a:rPr lang="zh-CN" altLang="en-US" sz="2400" dirty="0">
                <a:solidFill>
                  <a:schemeClr val="tx1"/>
                </a:solidFill>
              </a:rPr>
              <a:t>相邻(</a:t>
            </a:r>
            <a:r>
              <a:rPr lang="en-US" altLang="zh-CN" sz="2400" i="1" dirty="0">
                <a:solidFill>
                  <a:srgbClr val="FF0000"/>
                </a:solidFill>
                <a:latin typeface="Times New Roman" panose="02020603050405020304" pitchFamily="18" charset="0"/>
              </a:rPr>
              <a:t>k</a:t>
            </a:r>
            <a:r>
              <a:rPr lang="en-US" altLang="zh-CN" sz="2400" dirty="0">
                <a:solidFill>
                  <a:schemeClr val="tx1"/>
                </a:solidFill>
              </a:rPr>
              <a:t>≥2)</a:t>
            </a:r>
            <a:endParaRPr lang="zh-CN" altLang="en-US" sz="2400" dirty="0">
              <a:solidFill>
                <a:schemeClr val="tx1"/>
              </a:solidFill>
            </a:endParaRPr>
          </a:p>
          <a:p>
            <a:pPr>
              <a:spcBef>
                <a:spcPct val="25000"/>
              </a:spcBef>
              <a:buNone/>
            </a:pPr>
            <a:r>
              <a:rPr lang="zh-CN" altLang="en-US" sz="2400" dirty="0">
                <a:solidFill>
                  <a:schemeClr val="tx1"/>
                </a:solidFill>
              </a:rPr>
              <a:t>	(</a:t>
            </a:r>
            <a:r>
              <a:rPr lang="zh-CN" altLang="en-US" sz="2400" dirty="0">
                <a:solidFill>
                  <a:schemeClr val="accent1"/>
                </a:solidFill>
              </a:rPr>
              <a:t>否则 </a:t>
            </a:r>
            <a:r>
              <a:rPr lang="en-US" altLang="zh-CN" sz="2400" i="1" dirty="0">
                <a:solidFill>
                  <a:schemeClr val="accent1"/>
                </a:solidFill>
                <a:latin typeface="Times New Roman" panose="02020603050405020304" pitchFamily="18" charset="0"/>
              </a:rPr>
              <a:t>d</a:t>
            </a:r>
            <a:r>
              <a:rPr lang="en-US" altLang="zh-CN" sz="2400" dirty="0">
                <a:solidFill>
                  <a:schemeClr val="accent1"/>
                </a:solidFill>
              </a:rPr>
              <a:t>(</a:t>
            </a:r>
            <a:r>
              <a:rPr lang="en-US" altLang="zh-CN" sz="2400" i="1" dirty="0">
                <a:solidFill>
                  <a:schemeClr val="accent1"/>
                </a:solidFill>
                <a:latin typeface="Times New Roman" panose="02020603050405020304" pitchFamily="18" charset="0"/>
              </a:rPr>
              <a:t>v</a:t>
            </a:r>
            <a:r>
              <a:rPr lang="en-US" altLang="zh-CN" sz="2400" baseline="-30000" dirty="0">
                <a:solidFill>
                  <a:schemeClr val="accent1"/>
                </a:solidFill>
              </a:rPr>
              <a:t>1</a:t>
            </a:r>
            <a:r>
              <a:rPr lang="en-US" altLang="zh-CN" sz="2400" dirty="0">
                <a:solidFill>
                  <a:schemeClr val="accent1"/>
                </a:solidFill>
              </a:rPr>
              <a:t>)+</a:t>
            </a:r>
            <a:r>
              <a:rPr lang="en-US" altLang="zh-CN" sz="2400" i="1" dirty="0">
                <a:solidFill>
                  <a:schemeClr val="accent1"/>
                </a:solidFill>
                <a:latin typeface="Times New Roman" panose="02020603050405020304" pitchFamily="18" charset="0"/>
              </a:rPr>
              <a:t>d</a:t>
            </a:r>
            <a:r>
              <a:rPr lang="en-US" altLang="zh-CN" sz="2400" dirty="0">
                <a:solidFill>
                  <a:schemeClr val="accent1"/>
                </a:solidFill>
              </a:rPr>
              <a:t>(</a:t>
            </a:r>
            <a:r>
              <a:rPr lang="en-US" altLang="zh-CN" sz="2400" i="1" dirty="0" err="1">
                <a:solidFill>
                  <a:schemeClr val="accent1"/>
                </a:solidFill>
                <a:latin typeface="Times New Roman" panose="02020603050405020304" pitchFamily="18" charset="0"/>
              </a:rPr>
              <a:t>v</a:t>
            </a:r>
            <a:r>
              <a:rPr lang="en-US" altLang="zh-CN" sz="2400" i="1" baseline="-25000" dirty="0" err="1">
                <a:solidFill>
                  <a:schemeClr val="accent1"/>
                </a:solidFill>
                <a:latin typeface="Times New Roman" panose="02020603050405020304" pitchFamily="18" charset="0"/>
              </a:rPr>
              <a:t>l</a:t>
            </a:r>
            <a:r>
              <a:rPr lang="en-US" altLang="zh-CN" sz="2400" dirty="0">
                <a:solidFill>
                  <a:schemeClr val="accent1"/>
                </a:solidFill>
              </a:rPr>
              <a:t>)≤</a:t>
            </a:r>
            <a:r>
              <a:rPr lang="en-US" altLang="zh-CN" sz="2400" dirty="0">
                <a:solidFill>
                  <a:srgbClr val="FF0000"/>
                </a:solidFill>
              </a:rPr>
              <a:t>1</a:t>
            </a:r>
            <a:r>
              <a:rPr lang="en-US" altLang="zh-CN" sz="2400" dirty="0">
                <a:solidFill>
                  <a:schemeClr val="accent1"/>
                </a:solidFill>
              </a:rPr>
              <a:t>+</a:t>
            </a:r>
            <a:r>
              <a:rPr lang="en-US" altLang="zh-CN" sz="2400" i="1" dirty="0">
                <a:solidFill>
                  <a:srgbClr val="FFC000"/>
                </a:solidFill>
                <a:latin typeface="Times New Roman" panose="02020603050405020304" pitchFamily="18" charset="0"/>
              </a:rPr>
              <a:t>l</a:t>
            </a:r>
            <a:r>
              <a:rPr lang="en-US" altLang="zh-CN" sz="2400" dirty="0">
                <a:solidFill>
                  <a:srgbClr val="FFC000"/>
                </a:solidFill>
              </a:rPr>
              <a:t>-</a:t>
            </a:r>
            <a:r>
              <a:rPr lang="en-US" altLang="zh-CN" sz="2400" dirty="0">
                <a:solidFill>
                  <a:srgbClr val="FF0000"/>
                </a:solidFill>
              </a:rPr>
              <a:t>2</a:t>
            </a:r>
            <a:r>
              <a:rPr lang="en-US" altLang="zh-CN" sz="2400" dirty="0">
                <a:solidFill>
                  <a:schemeClr val="accent1"/>
                </a:solidFill>
              </a:rPr>
              <a:t>=</a:t>
            </a:r>
            <a:r>
              <a:rPr lang="en-US" altLang="zh-CN" sz="2400" i="1" dirty="0">
                <a:solidFill>
                  <a:schemeClr val="accent1"/>
                </a:solidFill>
                <a:latin typeface="Times New Roman" panose="02020603050405020304" pitchFamily="18" charset="0"/>
              </a:rPr>
              <a:t>l</a:t>
            </a:r>
            <a:r>
              <a:rPr lang="en-US" altLang="zh-CN" sz="2400" dirty="0">
                <a:solidFill>
                  <a:schemeClr val="accent1"/>
                </a:solidFill>
              </a:rPr>
              <a:t>-1&lt;</a:t>
            </a:r>
            <a:r>
              <a:rPr lang="en-US" altLang="zh-CN" sz="2400" i="1" dirty="0">
                <a:solidFill>
                  <a:schemeClr val="accent1"/>
                </a:solidFill>
                <a:latin typeface="Times New Roman" panose="02020603050405020304" pitchFamily="18" charset="0"/>
              </a:rPr>
              <a:t>n</a:t>
            </a:r>
            <a:r>
              <a:rPr lang="en-US" altLang="zh-CN" sz="2400" dirty="0">
                <a:solidFill>
                  <a:schemeClr val="accent1"/>
                </a:solidFill>
              </a:rPr>
              <a:t>-1，</a:t>
            </a:r>
            <a:r>
              <a:rPr lang="zh-CN" altLang="en-US" sz="2400" dirty="0">
                <a:solidFill>
                  <a:schemeClr val="accent1"/>
                </a:solidFill>
              </a:rPr>
              <a:t>这与</a:t>
            </a:r>
            <a:r>
              <a:rPr lang="en-US" altLang="zh-CN" sz="2400" i="1" dirty="0">
                <a:latin typeface="Times New Roman" panose="02020603050405020304" pitchFamily="18" charset="0"/>
              </a:rPr>
              <a:t>d</a:t>
            </a:r>
            <a:r>
              <a:rPr lang="en-US" altLang="zh-CN" sz="2400" dirty="0"/>
              <a:t>(</a:t>
            </a:r>
            <a:r>
              <a:rPr lang="en-US" altLang="zh-CN" sz="2400" i="1" dirty="0">
                <a:latin typeface="Times New Roman" panose="02020603050405020304" pitchFamily="18" charset="0"/>
              </a:rPr>
              <a:t>v</a:t>
            </a:r>
            <a:r>
              <a:rPr lang="en-US" altLang="zh-CN" sz="2400" i="1" baseline="-25000" dirty="0">
                <a:latin typeface="Times New Roman" panose="02020603050405020304" pitchFamily="18" charset="0"/>
              </a:rPr>
              <a:t>i</a:t>
            </a:r>
            <a:r>
              <a:rPr lang="en-US" altLang="zh-CN" sz="2400" dirty="0"/>
              <a:t>)+</a:t>
            </a:r>
            <a:r>
              <a:rPr lang="en-US" altLang="zh-CN" sz="2400" i="1" dirty="0">
                <a:latin typeface="Times New Roman" panose="02020603050405020304" pitchFamily="18" charset="0"/>
              </a:rPr>
              <a:t>d</a:t>
            </a:r>
            <a:r>
              <a:rPr lang="en-US" altLang="zh-CN" sz="2400" dirty="0"/>
              <a:t>(</a:t>
            </a:r>
            <a:r>
              <a:rPr lang="en-US" altLang="zh-CN" sz="2400" i="1" dirty="0" err="1">
                <a:latin typeface="Times New Roman" panose="02020603050405020304" pitchFamily="18" charset="0"/>
              </a:rPr>
              <a:t>v</a:t>
            </a:r>
            <a:r>
              <a:rPr lang="en-US" altLang="zh-CN" sz="2400" i="1" baseline="-25000" dirty="0" err="1">
                <a:latin typeface="Times New Roman" panose="02020603050405020304" pitchFamily="18" charset="0"/>
              </a:rPr>
              <a:t>j</a:t>
            </a:r>
            <a:r>
              <a:rPr lang="en-US" altLang="zh-CN" sz="2400" dirty="0"/>
              <a:t>)≥</a:t>
            </a:r>
            <a:r>
              <a:rPr lang="en-US" altLang="zh-CN" sz="2400" i="1" dirty="0">
                <a:latin typeface="Times New Roman" panose="02020603050405020304" pitchFamily="18" charset="0"/>
              </a:rPr>
              <a:t>n</a:t>
            </a:r>
            <a:r>
              <a:rPr lang="en-US" altLang="zh-CN" sz="2400" dirty="0"/>
              <a:t>-1</a:t>
            </a:r>
            <a:r>
              <a:rPr lang="zh-CN" altLang="en-US" sz="2400" dirty="0">
                <a:solidFill>
                  <a:schemeClr val="accent1"/>
                </a:solidFill>
              </a:rPr>
              <a:t>矛盾</a:t>
            </a:r>
            <a:r>
              <a:rPr lang="zh-CN" altLang="en-US" sz="2400" dirty="0">
                <a:solidFill>
                  <a:schemeClr val="tx1"/>
                </a:solidFill>
              </a:rPr>
              <a:t>)</a:t>
            </a:r>
          </a:p>
          <a:p>
            <a:pPr>
              <a:spcBef>
                <a:spcPct val="25000"/>
              </a:spcBef>
              <a:buFont typeface="Wingdings" panose="05000000000000000000" pitchFamily="2" charset="2"/>
              <a:buNone/>
            </a:pPr>
            <a:r>
              <a:rPr lang="zh-CN" altLang="en-US" sz="2400" dirty="0">
                <a:solidFill>
                  <a:schemeClr val="tx1"/>
                </a:solidFill>
              </a:rPr>
              <a:t>	此时，</a:t>
            </a:r>
            <a:r>
              <a:rPr lang="en-US" altLang="zh-CN" sz="2400" i="1" dirty="0" err="1">
                <a:solidFill>
                  <a:schemeClr val="tx1"/>
                </a:solidFill>
                <a:latin typeface="Times New Roman" panose="02020603050405020304" pitchFamily="18" charset="0"/>
              </a:rPr>
              <a:t>v</a:t>
            </a:r>
            <a:r>
              <a:rPr lang="en-US" altLang="zh-CN" sz="2400" i="1" baseline="-25000" dirty="0" err="1">
                <a:solidFill>
                  <a:schemeClr val="tx1"/>
                </a:solidFill>
                <a:latin typeface="Times New Roman" panose="02020603050405020304" pitchFamily="18" charset="0"/>
              </a:rPr>
              <a:t>l</a:t>
            </a:r>
            <a:r>
              <a:rPr lang="zh-CN" altLang="en-US" sz="2400" dirty="0">
                <a:solidFill>
                  <a:schemeClr val="tx1"/>
                </a:solidFill>
              </a:rPr>
              <a:t>至少与</a:t>
            </a:r>
            <a:r>
              <a:rPr lang="en-US" altLang="zh-CN" sz="2400" i="1" dirty="0">
                <a:solidFill>
                  <a:srgbClr val="FF0000"/>
                </a:solidFill>
                <a:latin typeface="Times New Roman" panose="02020603050405020304" pitchFamily="18" charset="0"/>
              </a:rPr>
              <a:t>v</a:t>
            </a:r>
            <a:r>
              <a:rPr lang="en-US" altLang="zh-CN" sz="2400" i="1" baseline="-25000" dirty="0">
                <a:solidFill>
                  <a:srgbClr val="FF0000"/>
                </a:solidFill>
                <a:latin typeface="Times New Roman" panose="02020603050405020304" pitchFamily="18" charset="0"/>
              </a:rPr>
              <a:t>i</a:t>
            </a:r>
            <a:r>
              <a:rPr lang="en-US" altLang="zh-CN" sz="2400" baseline="-25000" dirty="0">
                <a:solidFill>
                  <a:srgbClr val="FF0000"/>
                </a:solidFill>
              </a:rPr>
              <a:t>2</a:t>
            </a:r>
            <a:r>
              <a:rPr lang="en-US" altLang="zh-CN" sz="2400" dirty="0">
                <a:solidFill>
                  <a:srgbClr val="FF0000"/>
                </a:solidFill>
              </a:rPr>
              <a:t>,</a:t>
            </a:r>
            <a:r>
              <a:rPr lang="en-US" altLang="zh-CN" sz="2400" dirty="0">
                <a:solidFill>
                  <a:srgbClr val="FF0000"/>
                </a:solidFill>
                <a:latin typeface=""/>
              </a:rPr>
              <a:t>…</a:t>
            </a:r>
            <a:r>
              <a:rPr lang="en-US" altLang="zh-CN" sz="2400" dirty="0">
                <a:solidFill>
                  <a:srgbClr val="FF0000"/>
                </a:solidFill>
              </a:rPr>
              <a:t>,</a:t>
            </a:r>
            <a:r>
              <a:rPr lang="en-US" altLang="zh-CN" sz="2400" i="1" dirty="0" err="1">
                <a:solidFill>
                  <a:srgbClr val="FF0000"/>
                </a:solidFill>
                <a:latin typeface="Times New Roman" panose="02020603050405020304" pitchFamily="18" charset="0"/>
              </a:rPr>
              <a:t>v</a:t>
            </a:r>
            <a:r>
              <a:rPr lang="en-US" altLang="zh-CN" sz="2400" i="1" baseline="-25000" dirty="0" err="1">
                <a:solidFill>
                  <a:srgbClr val="FF0000"/>
                </a:solidFill>
                <a:latin typeface="Times New Roman" panose="02020603050405020304" pitchFamily="18" charset="0"/>
              </a:rPr>
              <a:t>ik</a:t>
            </a:r>
            <a:r>
              <a:rPr lang="en-US" altLang="zh-CN" sz="2400" i="1" dirty="0">
                <a:solidFill>
                  <a:srgbClr val="FF0000"/>
                </a:solidFill>
                <a:latin typeface="Times New Roman" panose="02020603050405020304" pitchFamily="18" charset="0"/>
              </a:rPr>
              <a:t>(</a:t>
            </a:r>
            <a:r>
              <a:rPr lang="zh-CN" altLang="en-US" sz="2400" i="1" dirty="0">
                <a:solidFill>
                  <a:srgbClr val="FF0000"/>
                </a:solidFill>
                <a:latin typeface="Times New Roman" panose="02020603050405020304" pitchFamily="18" charset="0"/>
              </a:rPr>
              <a:t>一共</a:t>
            </a:r>
            <a:r>
              <a:rPr lang="en-US" altLang="zh-CN" sz="2400" i="1" dirty="0">
                <a:solidFill>
                  <a:srgbClr val="FF0000"/>
                </a:solidFill>
                <a:latin typeface="Times New Roman" panose="02020603050405020304" pitchFamily="18" charset="0"/>
              </a:rPr>
              <a:t>k-1</a:t>
            </a:r>
            <a:r>
              <a:rPr lang="zh-CN" altLang="en-US" sz="2400" i="1" dirty="0">
                <a:solidFill>
                  <a:srgbClr val="FF0000"/>
                </a:solidFill>
                <a:latin typeface="Times New Roman" panose="02020603050405020304" pitchFamily="18" charset="0"/>
              </a:rPr>
              <a:t>个顶点</a:t>
            </a:r>
            <a:r>
              <a:rPr lang="en-US" altLang="zh-CN" sz="2400" i="1" dirty="0">
                <a:solidFill>
                  <a:srgbClr val="FF0000"/>
                </a:solidFill>
                <a:latin typeface="Times New Roman" panose="02020603050405020304" pitchFamily="18" charset="0"/>
              </a:rPr>
              <a:t>)</a:t>
            </a:r>
            <a:r>
              <a:rPr lang="zh-CN" altLang="en-US" sz="2400" dirty="0">
                <a:solidFill>
                  <a:schemeClr val="tx1"/>
                </a:solidFill>
              </a:rPr>
              <a:t>相邻的顶点</a:t>
            </a:r>
            <a:r>
              <a:rPr lang="en-US" altLang="zh-CN" sz="2400" i="1" dirty="0">
                <a:solidFill>
                  <a:srgbClr val="FFC000"/>
                </a:solidFill>
                <a:latin typeface="Times New Roman" panose="02020603050405020304" pitchFamily="18" charset="0"/>
              </a:rPr>
              <a:t>v</a:t>
            </a:r>
            <a:r>
              <a:rPr lang="en-US" altLang="zh-CN" sz="2400" i="1" baseline="-25000" dirty="0">
                <a:solidFill>
                  <a:srgbClr val="FFC000"/>
                </a:solidFill>
                <a:latin typeface="Times New Roman" panose="02020603050405020304" pitchFamily="18" charset="0"/>
              </a:rPr>
              <a:t>i</a:t>
            </a:r>
            <a:r>
              <a:rPr lang="en-US" altLang="zh-CN" sz="2400" baseline="-25000" dirty="0">
                <a:solidFill>
                  <a:srgbClr val="FFC000"/>
                </a:solidFill>
              </a:rPr>
              <a:t>2-1</a:t>
            </a:r>
            <a:r>
              <a:rPr lang="en-US" altLang="zh-CN" sz="2400" dirty="0">
                <a:solidFill>
                  <a:schemeClr val="tx1"/>
                </a:solidFill>
              </a:rPr>
              <a:t>,</a:t>
            </a:r>
            <a:r>
              <a:rPr lang="en-US" altLang="zh-CN" sz="2400" dirty="0">
                <a:solidFill>
                  <a:schemeClr val="tx1"/>
                </a:solidFill>
                <a:latin typeface=""/>
              </a:rPr>
              <a:t>…</a:t>
            </a:r>
            <a:r>
              <a:rPr lang="en-US" altLang="zh-CN" sz="2400" dirty="0">
                <a:solidFill>
                  <a:schemeClr val="tx1"/>
                </a:solidFill>
              </a:rPr>
              <a:t>,</a:t>
            </a:r>
            <a:r>
              <a:rPr lang="en-US" altLang="zh-CN" sz="2400" i="1" dirty="0">
                <a:solidFill>
                  <a:srgbClr val="FFC000"/>
                </a:solidFill>
                <a:latin typeface="Times New Roman" panose="02020603050405020304" pitchFamily="18" charset="0"/>
              </a:rPr>
              <a:t>v</a:t>
            </a:r>
            <a:r>
              <a:rPr lang="en-US" altLang="zh-CN" sz="2400" i="1" baseline="-25000" dirty="0">
                <a:solidFill>
                  <a:srgbClr val="FFC000"/>
                </a:solidFill>
                <a:latin typeface="Times New Roman" panose="02020603050405020304" pitchFamily="18" charset="0"/>
              </a:rPr>
              <a:t>ik</a:t>
            </a:r>
            <a:r>
              <a:rPr lang="en-US" altLang="zh-CN" sz="2400" baseline="-25000" dirty="0">
                <a:solidFill>
                  <a:srgbClr val="FFC000"/>
                </a:solidFill>
              </a:rPr>
              <a:t>-1</a:t>
            </a:r>
            <a:r>
              <a:rPr lang="zh-CN" altLang="en-US" sz="2400" dirty="0">
                <a:solidFill>
                  <a:srgbClr val="FF0000"/>
                </a:solidFill>
              </a:rPr>
              <a:t>之一相邻</a:t>
            </a:r>
          </a:p>
          <a:p>
            <a:pPr>
              <a:spcBef>
                <a:spcPct val="25000"/>
              </a:spcBef>
              <a:buFont typeface="Wingdings" panose="05000000000000000000" pitchFamily="2" charset="2"/>
              <a:buNone/>
            </a:pPr>
            <a:r>
              <a:rPr lang="zh-CN" altLang="en-US" sz="2400" dirty="0">
                <a:solidFill>
                  <a:schemeClr val="tx1"/>
                </a:solidFill>
              </a:rPr>
              <a:t>	(</a:t>
            </a:r>
            <a:r>
              <a:rPr lang="zh-CN" altLang="en-US" sz="2400" dirty="0">
                <a:solidFill>
                  <a:schemeClr val="accent1"/>
                </a:solidFill>
              </a:rPr>
              <a:t>否则 </a:t>
            </a:r>
            <a:r>
              <a:rPr lang="en-US" altLang="zh-CN" sz="2400" i="1" dirty="0">
                <a:solidFill>
                  <a:schemeClr val="accent1"/>
                </a:solidFill>
                <a:latin typeface="Times New Roman" panose="02020603050405020304" pitchFamily="18" charset="0"/>
              </a:rPr>
              <a:t>d</a:t>
            </a:r>
            <a:r>
              <a:rPr lang="en-US" altLang="zh-CN" sz="2400" dirty="0">
                <a:solidFill>
                  <a:schemeClr val="accent1"/>
                </a:solidFill>
              </a:rPr>
              <a:t>(</a:t>
            </a:r>
            <a:r>
              <a:rPr lang="en-US" altLang="zh-CN" sz="2400" i="1" dirty="0">
                <a:solidFill>
                  <a:schemeClr val="accent1"/>
                </a:solidFill>
                <a:latin typeface="Times New Roman" panose="02020603050405020304" pitchFamily="18" charset="0"/>
              </a:rPr>
              <a:t>v</a:t>
            </a:r>
            <a:r>
              <a:rPr lang="en-US" altLang="zh-CN" sz="2400" baseline="-30000" dirty="0">
                <a:solidFill>
                  <a:schemeClr val="accent1"/>
                </a:solidFill>
              </a:rPr>
              <a:t>1</a:t>
            </a:r>
            <a:r>
              <a:rPr lang="en-US" altLang="zh-CN" sz="2400" dirty="0">
                <a:solidFill>
                  <a:schemeClr val="accent1"/>
                </a:solidFill>
              </a:rPr>
              <a:t>)+</a:t>
            </a:r>
            <a:r>
              <a:rPr lang="en-US" altLang="zh-CN" sz="2400" i="1" dirty="0">
                <a:solidFill>
                  <a:schemeClr val="accent1"/>
                </a:solidFill>
                <a:latin typeface="Times New Roman" panose="02020603050405020304" pitchFamily="18" charset="0"/>
              </a:rPr>
              <a:t>d</a:t>
            </a:r>
            <a:r>
              <a:rPr lang="en-US" altLang="zh-CN" sz="2400" dirty="0">
                <a:solidFill>
                  <a:schemeClr val="accent1"/>
                </a:solidFill>
              </a:rPr>
              <a:t>(</a:t>
            </a:r>
            <a:r>
              <a:rPr lang="en-US" altLang="zh-CN" sz="2400" i="1" dirty="0" err="1">
                <a:solidFill>
                  <a:schemeClr val="accent1"/>
                </a:solidFill>
                <a:latin typeface="Times New Roman" panose="02020603050405020304" pitchFamily="18" charset="0"/>
              </a:rPr>
              <a:t>v</a:t>
            </a:r>
            <a:r>
              <a:rPr lang="en-US" altLang="zh-CN" sz="2400" i="1" baseline="-25000" dirty="0" err="1">
                <a:solidFill>
                  <a:schemeClr val="accent1"/>
                </a:solidFill>
                <a:latin typeface="Times New Roman" panose="02020603050405020304" pitchFamily="18" charset="0"/>
              </a:rPr>
              <a:t>l</a:t>
            </a:r>
            <a:r>
              <a:rPr lang="en-US" altLang="zh-CN" sz="2400" dirty="0">
                <a:solidFill>
                  <a:schemeClr val="accent1"/>
                </a:solidFill>
              </a:rPr>
              <a:t>)≤</a:t>
            </a:r>
            <a:r>
              <a:rPr lang="en-US" altLang="zh-CN" sz="2400" i="1" dirty="0">
                <a:solidFill>
                  <a:srgbClr val="FF0000"/>
                </a:solidFill>
                <a:latin typeface="Times New Roman" panose="02020603050405020304" pitchFamily="18" charset="0"/>
              </a:rPr>
              <a:t>k</a:t>
            </a:r>
            <a:r>
              <a:rPr lang="en-US" altLang="zh-CN" sz="2400" dirty="0">
                <a:solidFill>
                  <a:schemeClr val="accent1"/>
                </a:solidFill>
              </a:rPr>
              <a:t>+</a:t>
            </a:r>
            <a:r>
              <a:rPr lang="en-US" altLang="zh-CN" sz="2400" i="1" dirty="0">
                <a:solidFill>
                  <a:srgbClr val="FF0000"/>
                </a:solidFill>
                <a:latin typeface="Times New Roman" panose="02020603050405020304" pitchFamily="18" charset="0"/>
              </a:rPr>
              <a:t>l</a:t>
            </a:r>
            <a:r>
              <a:rPr lang="en-US" altLang="zh-CN" sz="2400" dirty="0">
                <a:solidFill>
                  <a:srgbClr val="FF0000"/>
                </a:solidFill>
              </a:rPr>
              <a:t>-2</a:t>
            </a:r>
            <a:r>
              <a:rPr lang="en-US" altLang="zh-CN" sz="2400" dirty="0">
                <a:solidFill>
                  <a:srgbClr val="FFC000"/>
                </a:solidFill>
              </a:rPr>
              <a:t>-(</a:t>
            </a:r>
            <a:r>
              <a:rPr lang="en-US" altLang="zh-CN" sz="2400" i="1" dirty="0">
                <a:solidFill>
                  <a:srgbClr val="FFC000"/>
                </a:solidFill>
                <a:latin typeface="Times New Roman" panose="02020603050405020304" pitchFamily="18" charset="0"/>
              </a:rPr>
              <a:t>k</a:t>
            </a:r>
            <a:r>
              <a:rPr lang="en-US" altLang="zh-CN" sz="2400" dirty="0">
                <a:solidFill>
                  <a:srgbClr val="FFC000"/>
                </a:solidFill>
              </a:rPr>
              <a:t>-1)</a:t>
            </a:r>
            <a:r>
              <a:rPr lang="en-US" altLang="zh-CN" sz="2400" dirty="0">
                <a:solidFill>
                  <a:schemeClr val="accent1"/>
                </a:solidFill>
              </a:rPr>
              <a:t>＝</a:t>
            </a:r>
            <a:r>
              <a:rPr lang="en-US" altLang="zh-CN" sz="2400" i="1" dirty="0">
                <a:solidFill>
                  <a:schemeClr val="accent1"/>
                </a:solidFill>
                <a:latin typeface="Times New Roman" panose="02020603050405020304" pitchFamily="18" charset="0"/>
              </a:rPr>
              <a:t>l</a:t>
            </a:r>
            <a:r>
              <a:rPr lang="en-US" altLang="zh-CN" sz="2400" dirty="0">
                <a:solidFill>
                  <a:schemeClr val="accent1"/>
                </a:solidFill>
              </a:rPr>
              <a:t>-1&lt;</a:t>
            </a:r>
            <a:r>
              <a:rPr lang="en-US" altLang="zh-CN" sz="2400" i="1" dirty="0">
                <a:solidFill>
                  <a:schemeClr val="accent1"/>
                </a:solidFill>
                <a:latin typeface="Times New Roman" panose="02020603050405020304" pitchFamily="18" charset="0"/>
              </a:rPr>
              <a:t>n</a:t>
            </a:r>
            <a:r>
              <a:rPr lang="en-US" altLang="zh-CN" sz="2400" dirty="0">
                <a:solidFill>
                  <a:schemeClr val="accent1"/>
                </a:solidFill>
              </a:rPr>
              <a:t>-1</a:t>
            </a:r>
            <a:r>
              <a:rPr lang="en-US" altLang="zh-CN" sz="2400" dirty="0">
                <a:solidFill>
                  <a:schemeClr val="tx1"/>
                </a:solidFill>
              </a:rPr>
              <a:t>)</a:t>
            </a:r>
          </a:p>
          <a:p>
            <a:pPr lvl="1">
              <a:spcBef>
                <a:spcPct val="25000"/>
              </a:spcBef>
              <a:buFont typeface="Wingdings" panose="05000000000000000000" pitchFamily="2" charset="2"/>
              <a:buNone/>
            </a:pPr>
            <a:r>
              <a:rPr lang="zh-CN" altLang="en-US" sz="2400" dirty="0"/>
              <a:t>（看下标的表示方法！）</a:t>
            </a:r>
            <a:endParaRPr lang="en-US" altLang="zh-CN" sz="2400" dirty="0">
              <a:solidFill>
                <a:schemeClr val="tx1"/>
              </a:solidFill>
            </a:endParaRPr>
          </a:p>
          <a:p>
            <a:pPr>
              <a:spcBef>
                <a:spcPct val="25000"/>
              </a:spcBef>
              <a:buFont typeface="Wingdings" panose="05000000000000000000" pitchFamily="2" charset="2"/>
              <a:buNone/>
            </a:pPr>
            <a:r>
              <a:rPr lang="en-US" altLang="zh-CN" sz="2400" dirty="0">
                <a:solidFill>
                  <a:schemeClr val="tx1"/>
                </a:solidFill>
              </a:rPr>
              <a:t>	</a:t>
            </a:r>
            <a:r>
              <a:rPr lang="zh-CN" altLang="en-US" sz="2400" dirty="0">
                <a:solidFill>
                  <a:schemeClr val="tx1"/>
                </a:solidFill>
              </a:rPr>
              <a:t>设</a:t>
            </a:r>
            <a:r>
              <a:rPr lang="en-US" altLang="zh-CN" sz="2400" i="1" dirty="0" err="1">
                <a:solidFill>
                  <a:schemeClr val="tx1"/>
                </a:solidFill>
                <a:latin typeface="Times New Roman" panose="02020603050405020304" pitchFamily="18" charset="0"/>
              </a:rPr>
              <a:t>v</a:t>
            </a:r>
            <a:r>
              <a:rPr lang="en-US" altLang="zh-CN" sz="2400" i="1" baseline="-25000" dirty="0" err="1">
                <a:solidFill>
                  <a:schemeClr val="tx1"/>
                </a:solidFill>
                <a:latin typeface="Times New Roman" panose="02020603050405020304" pitchFamily="18" charset="0"/>
              </a:rPr>
              <a:t>l</a:t>
            </a:r>
            <a:r>
              <a:rPr lang="zh-CN" altLang="en-US" sz="2400" dirty="0">
                <a:solidFill>
                  <a:schemeClr val="tx1"/>
                </a:solidFill>
              </a:rPr>
              <a:t>与</a:t>
            </a:r>
            <a:r>
              <a:rPr lang="en-US" altLang="zh-CN" sz="2400" i="1" dirty="0" err="1">
                <a:solidFill>
                  <a:schemeClr val="tx1"/>
                </a:solidFill>
                <a:latin typeface="Times New Roman" panose="02020603050405020304" pitchFamily="18" charset="0"/>
              </a:rPr>
              <a:t>v</a:t>
            </a:r>
            <a:r>
              <a:rPr lang="en-US" altLang="zh-CN" sz="2400" i="1" baseline="-25000" dirty="0" err="1">
                <a:solidFill>
                  <a:schemeClr val="tx1"/>
                </a:solidFill>
                <a:latin typeface="Times New Roman" panose="02020603050405020304" pitchFamily="18" charset="0"/>
              </a:rPr>
              <a:t>ir</a:t>
            </a:r>
            <a:r>
              <a:rPr lang="en-US" altLang="zh-CN" sz="2400" i="1" baseline="-25000" dirty="0">
                <a:solidFill>
                  <a:schemeClr val="tx1"/>
                </a:solidFill>
                <a:latin typeface="Times New Roman" panose="02020603050405020304" pitchFamily="18" charset="0"/>
              </a:rPr>
              <a:t> </a:t>
            </a:r>
            <a:r>
              <a:rPr lang="en-US" altLang="zh-CN" sz="2400" baseline="-25000" dirty="0">
                <a:solidFill>
                  <a:schemeClr val="tx1"/>
                </a:solidFill>
              </a:rPr>
              <a:t>-1</a:t>
            </a:r>
            <a:r>
              <a:rPr lang="zh-CN" altLang="en-US" sz="2400" dirty="0">
                <a:solidFill>
                  <a:schemeClr val="tx1"/>
                </a:solidFill>
              </a:rPr>
              <a:t>相邻（2≤</a:t>
            </a:r>
            <a:r>
              <a:rPr lang="en-US" altLang="zh-CN" sz="2400" i="1" dirty="0" err="1">
                <a:solidFill>
                  <a:schemeClr val="tx1"/>
                </a:solidFill>
                <a:latin typeface="Times New Roman" panose="02020603050405020304" pitchFamily="18" charset="0"/>
              </a:rPr>
              <a:t>r</a:t>
            </a:r>
            <a:r>
              <a:rPr lang="en-US" altLang="zh-CN" sz="2400" dirty="0" err="1">
                <a:solidFill>
                  <a:schemeClr val="tx1"/>
                </a:solidFill>
              </a:rPr>
              <a:t>≤</a:t>
            </a:r>
            <a:r>
              <a:rPr lang="en-US" altLang="zh-CN" sz="2400" i="1" dirty="0" err="1">
                <a:solidFill>
                  <a:schemeClr val="tx1"/>
                </a:solidFill>
                <a:latin typeface="Times New Roman" panose="02020603050405020304" pitchFamily="18" charset="0"/>
              </a:rPr>
              <a:t>k</a:t>
            </a:r>
            <a:r>
              <a:rPr lang="en-US" altLang="zh-CN" sz="2400" dirty="0">
                <a:solidFill>
                  <a:schemeClr val="tx1"/>
                </a:solidFill>
              </a:rPr>
              <a:t>），</a:t>
            </a:r>
            <a:r>
              <a:rPr lang="zh-CN" altLang="en-US" sz="2400" dirty="0">
                <a:solidFill>
                  <a:schemeClr val="tx1"/>
                </a:solidFill>
              </a:rPr>
              <a:t>见下图所示。</a:t>
            </a:r>
          </a:p>
        </p:txBody>
      </p:sp>
      <p:sp>
        <p:nvSpPr>
          <p:cNvPr id="633862" name="Rectangle 6"/>
          <p:cNvSpPr>
            <a:spLocks noChangeArrowheads="1"/>
          </p:cNvSpPr>
          <p:nvPr/>
        </p:nvSpPr>
        <p:spPr bwMode="auto">
          <a:xfrm>
            <a:off x="1919536" y="4751644"/>
            <a:ext cx="8077200" cy="1371600"/>
          </a:xfrm>
          <a:prstGeom prst="rect">
            <a:avLst/>
          </a:prstGeom>
          <a:noFill/>
          <a:ln>
            <a:noFill/>
          </a:ln>
          <a:effectLst/>
          <a:extLst>
            <a:ext uri="{909E8E84-426E-40DD-AFC4-6F175D3DCCD1}">
              <a14:hiddenFill xmlns:a14="http://schemas.microsoft.com/office/drawing/2010/main">
                <a:solidFill>
                  <a:srgbClr val="99CCCC"/>
                </a:solidFill>
              </a14:hiddenFill>
            </a:ext>
            <a:ext uri="{91240B29-F687-4F45-9708-019B960494DF}">
              <a14:hiddenLine xmlns:a14="http://schemas.microsoft.com/office/drawing/2010/main" w="9525">
                <a:solidFill>
                  <a:srgbClr val="9ED67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zh-CN" altLang="en-US" sz="2400" dirty="0">
                <a:latin typeface="黑体" panose="02010609060101010101" pitchFamily="49" charset="-122"/>
                <a:ea typeface="黑体" panose="02010609060101010101" pitchFamily="49" charset="-122"/>
              </a:rPr>
              <a:t>于是，回路</a:t>
            </a:r>
          </a:p>
          <a:p>
            <a:pPr>
              <a:spcBef>
                <a:spcPct val="25000"/>
              </a:spcBef>
            </a:pPr>
            <a:r>
              <a:rPr lang="zh-CN" altLang="en-US" sz="2400" dirty="0">
                <a:latin typeface="黑体" panose="02010609060101010101" pitchFamily="49" charset="-122"/>
                <a:ea typeface="黑体" panose="02010609060101010101" pitchFamily="49" charset="-122"/>
              </a:rPr>
              <a:t>	</a:t>
            </a:r>
            <a:r>
              <a:rPr lang="en-US" altLang="zh-CN" sz="2400" i="1" dirty="0">
                <a:latin typeface="Times New Roman" panose="02020603050405020304" pitchFamily="18" charset="0"/>
                <a:ea typeface="黑体" panose="02010609060101010101" pitchFamily="49" charset="-122"/>
              </a:rPr>
              <a:t>C</a:t>
            </a:r>
            <a:r>
              <a:rPr lang="en-US" altLang="zh-CN" sz="2400" dirty="0">
                <a:latin typeface="黑体" panose="02010609060101010101" pitchFamily="49" charset="-122"/>
                <a:ea typeface="黑体" panose="02010609060101010101" pitchFamily="49" charset="-122"/>
              </a:rPr>
              <a:t>＝</a:t>
            </a:r>
            <a:r>
              <a:rPr lang="en-US" altLang="zh-CN" sz="2400" i="1" dirty="0">
                <a:latin typeface="Times New Roman" panose="02020603050405020304" pitchFamily="18" charset="0"/>
                <a:ea typeface="黑体" panose="02010609060101010101" pitchFamily="49" charset="-122"/>
              </a:rPr>
              <a:t>v</a:t>
            </a:r>
            <a:r>
              <a:rPr lang="en-US" altLang="zh-CN" sz="2400" baseline="-25000" dirty="0">
                <a:latin typeface="黑体" panose="02010609060101010101" pitchFamily="49" charset="-122"/>
                <a:ea typeface="黑体" panose="02010609060101010101" pitchFamily="49" charset="-122"/>
              </a:rPr>
              <a:t>1</a:t>
            </a:r>
            <a:r>
              <a:rPr lang="en-US" altLang="zh-CN" sz="2400" i="1" dirty="0">
                <a:latin typeface="Times New Roman" panose="02020603050405020304" pitchFamily="18" charset="0"/>
                <a:ea typeface="黑体" panose="02010609060101010101" pitchFamily="49" charset="-122"/>
              </a:rPr>
              <a:t>v</a:t>
            </a:r>
            <a:r>
              <a:rPr lang="en-US" altLang="zh-CN" sz="2400" baseline="-25000" dirty="0">
                <a:latin typeface="黑体" panose="02010609060101010101" pitchFamily="49" charset="-122"/>
                <a:ea typeface="黑体" panose="02010609060101010101" pitchFamily="49" charset="-122"/>
              </a:rPr>
              <a:t>2</a:t>
            </a:r>
            <a:r>
              <a:rPr lang="en-US" altLang="zh-CN" sz="2400" dirty="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v</a:t>
            </a:r>
            <a:r>
              <a:rPr lang="en-US" altLang="zh-CN" sz="2400" i="1" baseline="-25000" dirty="0" err="1">
                <a:latin typeface="Times New Roman" panose="02020603050405020304" pitchFamily="18" charset="0"/>
                <a:ea typeface="黑体" panose="02010609060101010101" pitchFamily="49" charset="-122"/>
              </a:rPr>
              <a:t>ir</a:t>
            </a:r>
            <a:r>
              <a:rPr lang="en-US" altLang="zh-CN" sz="2400" i="1" baseline="-25000" dirty="0">
                <a:latin typeface="Times New Roman" panose="02020603050405020304" pitchFamily="18" charset="0"/>
                <a:ea typeface="黑体" panose="02010609060101010101" pitchFamily="49" charset="-122"/>
              </a:rPr>
              <a:t> </a:t>
            </a:r>
            <a:r>
              <a:rPr lang="en-US" altLang="zh-CN" sz="2400" baseline="-25000" dirty="0">
                <a:latin typeface="黑体" panose="02010609060101010101" pitchFamily="49" charset="-122"/>
                <a:ea typeface="黑体" panose="02010609060101010101" pitchFamily="49" charset="-122"/>
              </a:rPr>
              <a:t>-1</a:t>
            </a:r>
            <a:r>
              <a:rPr lang="en-US" altLang="zh-CN" sz="2400" i="1" dirty="0">
                <a:latin typeface="Times New Roman" panose="02020603050405020304" pitchFamily="18" charset="0"/>
                <a:ea typeface="黑体" panose="02010609060101010101" pitchFamily="49" charset="-122"/>
              </a:rPr>
              <a:t>v</a:t>
            </a:r>
            <a:r>
              <a:rPr lang="en-US" altLang="zh-CN" sz="2400" i="1" baseline="-25000" dirty="0">
                <a:latin typeface="Times New Roman" panose="02020603050405020304" pitchFamily="18" charset="0"/>
                <a:ea typeface="黑体" panose="02010609060101010101" pitchFamily="49" charset="-122"/>
              </a:rPr>
              <a:t>l</a:t>
            </a:r>
            <a:r>
              <a:rPr lang="en-US" altLang="zh-CN" sz="2400" i="1" dirty="0">
                <a:latin typeface="Times New Roman" panose="02020603050405020304" pitchFamily="18" charset="0"/>
                <a:ea typeface="黑体" panose="02010609060101010101" pitchFamily="49" charset="-122"/>
              </a:rPr>
              <a:t>v</a:t>
            </a:r>
            <a:r>
              <a:rPr lang="en-US" altLang="zh-CN" sz="2400" i="1" baseline="-25000" dirty="0">
                <a:latin typeface="Times New Roman" panose="02020603050405020304" pitchFamily="18" charset="0"/>
                <a:ea typeface="黑体" panose="02010609060101010101" pitchFamily="49" charset="-122"/>
              </a:rPr>
              <a:t>lr </a:t>
            </a:r>
            <a:r>
              <a:rPr lang="en-US" altLang="zh-CN" sz="2400" baseline="-25000" dirty="0">
                <a:latin typeface="黑体" panose="02010609060101010101" pitchFamily="49" charset="-122"/>
                <a:ea typeface="黑体" panose="02010609060101010101" pitchFamily="49" charset="-122"/>
              </a:rPr>
              <a:t>-1</a:t>
            </a:r>
            <a:r>
              <a:rPr lang="en-US" altLang="zh-CN" sz="2400" dirty="0">
                <a:ea typeface="黑体" panose="02010609060101010101" pitchFamily="49" charset="-122"/>
              </a:rPr>
              <a:t>…</a:t>
            </a:r>
            <a:r>
              <a:rPr lang="en-US" altLang="zh-CN" sz="2400" i="1" dirty="0">
                <a:latin typeface="Times New Roman" panose="02020603050405020304" pitchFamily="18" charset="0"/>
                <a:ea typeface="黑体" panose="02010609060101010101" pitchFamily="49" charset="-122"/>
              </a:rPr>
              <a:t>v</a:t>
            </a:r>
            <a:r>
              <a:rPr lang="en-US" altLang="zh-CN" sz="2400" i="1" baseline="-25000" dirty="0">
                <a:latin typeface="Times New Roman" panose="02020603050405020304" pitchFamily="18" charset="0"/>
                <a:ea typeface="黑体" panose="02010609060101010101" pitchFamily="49" charset="-122"/>
              </a:rPr>
              <a:t>i</a:t>
            </a:r>
            <a:r>
              <a:rPr lang="en-US" altLang="zh-CN" sz="2400" dirty="0">
                <a:ea typeface="黑体" panose="02010609060101010101" pitchFamily="49" charset="-122"/>
              </a:rPr>
              <a:t>…</a:t>
            </a:r>
            <a:r>
              <a:rPr lang="en-US" altLang="zh-CN" sz="2400" i="1" dirty="0">
                <a:latin typeface="Times New Roman" panose="02020603050405020304" pitchFamily="18" charset="0"/>
                <a:ea typeface="黑体" panose="02010609060101010101" pitchFamily="49" charset="-122"/>
              </a:rPr>
              <a:t>v</a:t>
            </a:r>
            <a:r>
              <a:rPr lang="en-US" altLang="zh-CN" sz="2400" i="1" baseline="-25000" dirty="0">
                <a:latin typeface="Times New Roman" panose="02020603050405020304" pitchFamily="18" charset="0"/>
                <a:ea typeface="黑体" panose="02010609060101010101" pitchFamily="49" charset="-122"/>
              </a:rPr>
              <a:t>ir</a:t>
            </a:r>
            <a:r>
              <a:rPr lang="en-US" altLang="zh-CN" sz="2400" i="1" dirty="0">
                <a:latin typeface="Times New Roman" panose="02020603050405020304" pitchFamily="18" charset="0"/>
                <a:ea typeface="黑体" panose="02010609060101010101" pitchFamily="49" charset="-122"/>
              </a:rPr>
              <a:t>v</a:t>
            </a:r>
            <a:r>
              <a:rPr lang="en-US" altLang="zh-CN" sz="2400" baseline="-25000" dirty="0">
                <a:latin typeface="黑体" panose="02010609060101010101" pitchFamily="49" charset="-122"/>
                <a:ea typeface="黑体" panose="02010609060101010101" pitchFamily="49" charset="-122"/>
              </a:rPr>
              <a:t>1</a:t>
            </a:r>
          </a:p>
          <a:p>
            <a:pPr>
              <a:spcBef>
                <a:spcPct val="25000"/>
              </a:spcBef>
            </a:pPr>
            <a:r>
              <a:rPr lang="zh-CN" altLang="en-US" sz="2400" dirty="0">
                <a:latin typeface="黑体" panose="02010609060101010101" pitchFamily="49" charset="-122"/>
                <a:ea typeface="黑体" panose="02010609060101010101" pitchFamily="49" charset="-122"/>
              </a:rPr>
              <a:t>过</a:t>
            </a:r>
            <a:r>
              <a:rPr lang="en-US" altLang="zh-CN" sz="2400" i="1" dirty="0">
                <a:latin typeface="Times New Roman" panose="02020603050405020304" pitchFamily="18" charset="0"/>
                <a:ea typeface="黑体" panose="02010609060101010101" pitchFamily="49" charset="-122"/>
              </a:rPr>
              <a:t>Г</a:t>
            </a:r>
            <a:r>
              <a:rPr lang="zh-CN" altLang="en-US" sz="2400" dirty="0">
                <a:latin typeface="黑体" panose="02010609060101010101" pitchFamily="49" charset="-122"/>
                <a:ea typeface="黑体" panose="02010609060101010101" pitchFamily="49" charset="-122"/>
              </a:rPr>
              <a:t>上的所有顶点。</a:t>
            </a:r>
          </a:p>
        </p:txBody>
      </p:sp>
      <p:pic>
        <p:nvPicPr>
          <p:cNvPr id="633865" name="Picture 9"/>
          <p:cNvPicPr>
            <a:picLocks noChangeAspect="1" noChangeArrowheads="1"/>
          </p:cNvPicPr>
          <p:nvPr/>
        </p:nvPicPr>
        <p:blipFill>
          <a:blip r:embed="rId2">
            <a:extLst>
              <a:ext uri="{28A0092B-C50C-407E-A947-70E740481C1C}">
                <a14:useLocalDpi xmlns:a14="http://schemas.microsoft.com/office/drawing/2010/main" val="0"/>
              </a:ext>
            </a:extLst>
          </a:blip>
          <a:srcRect b="67314"/>
          <a:stretch>
            <a:fillRect/>
          </a:stretch>
        </p:blipFill>
        <p:spPr bwMode="auto">
          <a:xfrm>
            <a:off x="6816080" y="3284984"/>
            <a:ext cx="4688696" cy="1357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451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33865"/>
                                        </p:tgtEl>
                                        <p:attrNameLst>
                                          <p:attrName>style.visibility</p:attrName>
                                        </p:attrNameLst>
                                      </p:cBhvr>
                                      <p:to>
                                        <p:strVal val="visible"/>
                                      </p:to>
                                    </p:set>
                                    <p:animEffect transition="in" filter="wipe(up)">
                                      <p:cBhvr>
                                        <p:cTn id="7" dur="500"/>
                                        <p:tgtEl>
                                          <p:spTgt spid="6338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33862">
                                            <p:txEl>
                                              <p:pRg st="0" end="0"/>
                                            </p:txEl>
                                          </p:spTgt>
                                        </p:tgtEl>
                                        <p:attrNameLst>
                                          <p:attrName>style.visibility</p:attrName>
                                        </p:attrNameLst>
                                      </p:cBhvr>
                                      <p:to>
                                        <p:strVal val="visible"/>
                                      </p:to>
                                    </p:set>
                                    <p:animEffect transition="in" filter="wipe(up)">
                                      <p:cBhvr>
                                        <p:cTn id="12" dur="500"/>
                                        <p:tgtEl>
                                          <p:spTgt spid="63386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33862">
                                            <p:txEl>
                                              <p:pRg st="1" end="1"/>
                                            </p:txEl>
                                          </p:spTgt>
                                        </p:tgtEl>
                                        <p:attrNameLst>
                                          <p:attrName>style.visibility</p:attrName>
                                        </p:attrNameLst>
                                      </p:cBhvr>
                                      <p:to>
                                        <p:strVal val="visible"/>
                                      </p:to>
                                    </p:set>
                                    <p:animEffect transition="in" filter="wipe(up)">
                                      <p:cBhvr>
                                        <p:cTn id="17" dur="500"/>
                                        <p:tgtEl>
                                          <p:spTgt spid="63386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33862">
                                            <p:txEl>
                                              <p:pRg st="2" end="2"/>
                                            </p:txEl>
                                          </p:spTgt>
                                        </p:tgtEl>
                                        <p:attrNameLst>
                                          <p:attrName>style.visibility</p:attrName>
                                        </p:attrNameLst>
                                      </p:cBhvr>
                                      <p:to>
                                        <p:strVal val="visible"/>
                                      </p:to>
                                    </p:set>
                                    <p:animEffect transition="in" filter="wipe(up)">
                                      <p:cBhvr>
                                        <p:cTn id="22" dur="500"/>
                                        <p:tgtEl>
                                          <p:spTgt spid="6338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62"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p:txBody>
          <a:bodyPr/>
          <a:lstStyle/>
          <a:p>
            <a:r>
              <a:rPr lang="zh-CN" altLang="en-US" dirty="0"/>
              <a:t>定理1</a:t>
            </a:r>
            <a:r>
              <a:rPr lang="en-US" altLang="zh-CN" dirty="0"/>
              <a:t>1</a:t>
            </a:r>
            <a:r>
              <a:rPr lang="zh-CN" altLang="en-US" dirty="0"/>
              <a:t>.7</a:t>
            </a:r>
          </a:p>
        </p:txBody>
      </p:sp>
      <p:sp>
        <p:nvSpPr>
          <p:cNvPr id="634883" name="Rectangle 3"/>
          <p:cNvSpPr>
            <a:spLocks noGrp="1" noChangeArrowheads="1"/>
          </p:cNvSpPr>
          <p:nvPr>
            <p:ph sz="quarter" idx="1"/>
          </p:nvPr>
        </p:nvSpPr>
        <p:spPr/>
        <p:txBody>
          <a:bodyPr/>
          <a:lstStyle/>
          <a:p>
            <a:pPr>
              <a:lnSpc>
                <a:spcPct val="90000"/>
              </a:lnSpc>
              <a:buFont typeface="Wingdings" panose="05000000000000000000" pitchFamily="2" charset="2"/>
              <a:buNone/>
            </a:pPr>
            <a:r>
              <a:rPr lang="zh-CN" altLang="en-US"/>
              <a:t>(</a:t>
            </a:r>
            <a:r>
              <a:rPr lang="en-US" altLang="zh-CN"/>
              <a:t>c)</a:t>
            </a:r>
            <a:r>
              <a:rPr lang="zh-CN" altLang="en-US"/>
              <a:t>下面证明存在比</a:t>
            </a:r>
            <a:r>
              <a:rPr lang="en-US" altLang="zh-CN" i="1">
                <a:latin typeface="Times New Roman" panose="02020603050405020304" pitchFamily="18" charset="0"/>
              </a:rPr>
              <a:t>Г</a:t>
            </a:r>
            <a:r>
              <a:rPr lang="zh-CN" altLang="en-US"/>
              <a:t>更长的路径。</a:t>
            </a:r>
          </a:p>
          <a:p>
            <a:pPr>
              <a:lnSpc>
                <a:spcPct val="90000"/>
              </a:lnSpc>
              <a:buFont typeface="Wingdings" panose="05000000000000000000" pitchFamily="2" charset="2"/>
              <a:buNone/>
            </a:pPr>
            <a:r>
              <a:rPr lang="zh-CN" altLang="en-US"/>
              <a:t>	因为</a:t>
            </a:r>
            <a:r>
              <a:rPr lang="en-US" altLang="zh-CN" i="1">
                <a:latin typeface="Times New Roman" panose="02020603050405020304" pitchFamily="18" charset="0"/>
              </a:rPr>
              <a:t>l</a:t>
            </a:r>
            <a:r>
              <a:rPr lang="en-US" altLang="zh-CN"/>
              <a:t>&lt;</a:t>
            </a:r>
            <a:r>
              <a:rPr lang="en-US" altLang="zh-CN" i="1">
                <a:latin typeface="Times New Roman" panose="02020603050405020304" pitchFamily="18" charset="0"/>
              </a:rPr>
              <a:t>n</a:t>
            </a:r>
            <a:r>
              <a:rPr lang="en-US" altLang="zh-CN"/>
              <a:t>，</a:t>
            </a:r>
            <a:r>
              <a:rPr lang="zh-CN" altLang="en-US"/>
              <a:t>所以</a:t>
            </a:r>
            <a:r>
              <a:rPr lang="en-US" altLang="zh-CN" i="1">
                <a:latin typeface="Times New Roman" panose="02020603050405020304" pitchFamily="18" charset="0"/>
              </a:rPr>
              <a:t>C</a:t>
            </a:r>
            <a:r>
              <a:rPr lang="zh-CN" altLang="en-US"/>
              <a:t>外还有顶点，由</a:t>
            </a:r>
            <a:r>
              <a:rPr lang="en-US" altLang="zh-CN" i="1">
                <a:latin typeface="Times New Roman" panose="02020603050405020304" pitchFamily="18" charset="0"/>
              </a:rPr>
              <a:t>G</a:t>
            </a:r>
            <a:r>
              <a:rPr lang="zh-CN" altLang="en-US"/>
              <a:t>的连通性可知，</a:t>
            </a:r>
          </a:p>
          <a:p>
            <a:pPr>
              <a:lnSpc>
                <a:spcPct val="90000"/>
              </a:lnSpc>
              <a:buFont typeface="Wingdings" panose="05000000000000000000" pitchFamily="2" charset="2"/>
              <a:buNone/>
            </a:pPr>
            <a:r>
              <a:rPr lang="zh-CN" altLang="en-US"/>
              <a:t>	存在</a:t>
            </a:r>
            <a:r>
              <a:rPr lang="en-US" altLang="zh-CN" i="1">
                <a:latin typeface="Times New Roman" panose="02020603050405020304" pitchFamily="18" charset="0"/>
              </a:rPr>
              <a:t>v</a:t>
            </a:r>
            <a:r>
              <a:rPr lang="en-US" altLang="zh-CN" i="1" baseline="-25000">
                <a:latin typeface="Times New Roman" panose="02020603050405020304" pitchFamily="18" charset="0"/>
              </a:rPr>
              <a:t>l</a:t>
            </a:r>
            <a:r>
              <a:rPr lang="en-US" altLang="zh-CN" baseline="-30000"/>
              <a:t>+1</a:t>
            </a:r>
            <a:r>
              <a:rPr lang="en-US" altLang="zh-CN"/>
              <a:t>∈</a:t>
            </a:r>
            <a:r>
              <a:rPr lang="en-US" altLang="zh-CN" i="1">
                <a:latin typeface="Times New Roman" panose="02020603050405020304" pitchFamily="18" charset="0"/>
              </a:rPr>
              <a:t>V</a:t>
            </a:r>
            <a:r>
              <a:rPr lang="en-US" altLang="zh-CN"/>
              <a:t>(</a:t>
            </a:r>
            <a:r>
              <a:rPr lang="en-US" altLang="zh-CN" i="1">
                <a:latin typeface="Times New Roman" panose="02020603050405020304" pitchFamily="18" charset="0"/>
              </a:rPr>
              <a:t>G</a:t>
            </a:r>
            <a:r>
              <a:rPr lang="en-US" altLang="zh-CN"/>
              <a:t>)-</a:t>
            </a:r>
            <a:r>
              <a:rPr lang="en-US" altLang="zh-CN" i="1">
                <a:latin typeface="Times New Roman" panose="02020603050405020304" pitchFamily="18" charset="0"/>
              </a:rPr>
              <a:t>V</a:t>
            </a:r>
            <a:r>
              <a:rPr lang="en-US" altLang="zh-CN"/>
              <a:t>(</a:t>
            </a:r>
            <a:r>
              <a:rPr lang="en-US" altLang="zh-CN" i="1">
                <a:latin typeface="Times New Roman" panose="02020603050405020304" pitchFamily="18" charset="0"/>
              </a:rPr>
              <a:t>C</a:t>
            </a:r>
            <a:r>
              <a:rPr lang="en-US" altLang="zh-CN"/>
              <a:t>)</a:t>
            </a:r>
            <a:r>
              <a:rPr lang="zh-CN" altLang="en-US"/>
              <a:t>与</a:t>
            </a:r>
            <a:r>
              <a:rPr lang="en-US" altLang="zh-CN" i="1">
                <a:latin typeface="Times New Roman" panose="02020603050405020304" pitchFamily="18" charset="0"/>
              </a:rPr>
              <a:t>C</a:t>
            </a:r>
            <a:r>
              <a:rPr lang="zh-CN" altLang="en-US"/>
              <a:t>上某顶点</a:t>
            </a:r>
            <a:r>
              <a:rPr lang="en-US" altLang="zh-CN" i="1">
                <a:latin typeface="Times New Roman" panose="02020603050405020304" pitchFamily="18" charset="0"/>
              </a:rPr>
              <a:t>v</a:t>
            </a:r>
            <a:r>
              <a:rPr lang="en-US" altLang="zh-CN" i="1" baseline="-25000">
                <a:latin typeface="Times New Roman" panose="02020603050405020304" pitchFamily="18" charset="0"/>
              </a:rPr>
              <a:t>t</a:t>
            </a:r>
            <a:r>
              <a:rPr lang="zh-CN" altLang="en-US"/>
              <a:t>相邻，见下图所示。</a:t>
            </a:r>
          </a:p>
        </p:txBody>
      </p:sp>
      <p:sp>
        <p:nvSpPr>
          <p:cNvPr id="634884" name="Rectangle 4"/>
          <p:cNvSpPr>
            <a:spLocks noChangeArrowheads="1"/>
          </p:cNvSpPr>
          <p:nvPr/>
        </p:nvSpPr>
        <p:spPr bwMode="auto">
          <a:xfrm>
            <a:off x="1487488" y="4876800"/>
            <a:ext cx="8915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0"/>
              </a:spcBef>
              <a:defRPr sz="2400">
                <a:solidFill>
                  <a:schemeClr val="tx1"/>
                </a:solidFill>
                <a:latin typeface="Times New Roman" panose="02020603050405020304" pitchFamily="18" charset="0"/>
              </a:defRPr>
            </a:lvl1pPr>
            <a:lvl2pPr marL="742950" indent="-285750">
              <a:spcBef>
                <a:spcPct val="0"/>
              </a:spcBef>
              <a:defRPr sz="2400">
                <a:solidFill>
                  <a:schemeClr val="tx1"/>
                </a:solidFill>
                <a:latin typeface="Times New Roman" panose="02020603050405020304" pitchFamily="18" charset="0"/>
              </a:defRPr>
            </a:lvl2pPr>
            <a:lvl3pPr marL="1143000" indent="-228600">
              <a:spcBef>
                <a:spcPct val="0"/>
              </a:spcBef>
              <a:defRPr sz="2400">
                <a:solidFill>
                  <a:schemeClr val="tx1"/>
                </a:solidFill>
                <a:latin typeface="Times New Roman" panose="02020603050405020304" pitchFamily="18" charset="0"/>
              </a:defRPr>
            </a:lvl3pPr>
            <a:lvl4pPr marL="1600200" indent="-228600">
              <a:spcBef>
                <a:spcPct val="0"/>
              </a:spcBef>
              <a:defRPr sz="2400">
                <a:solidFill>
                  <a:schemeClr val="tx1"/>
                </a:solidFill>
                <a:latin typeface="Times New Roman" panose="02020603050405020304" pitchFamily="18" charset="0"/>
              </a:defRPr>
            </a:lvl4pPr>
            <a:lvl5pPr marL="2057400" indent="-228600">
              <a:spcBef>
                <a:spcPct val="0"/>
              </a:spcBef>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45000"/>
              </a:spcBef>
              <a:buFont typeface="Wingdings" panose="05000000000000000000" pitchFamily="2" charset="2"/>
              <a:buNone/>
            </a:pPr>
            <a:r>
              <a:rPr lang="zh-CN" altLang="en-US" dirty="0">
                <a:latin typeface="黑体" panose="02010609060101010101" pitchFamily="49" charset="-122"/>
                <a:ea typeface="黑体" panose="02010609060101010101" pitchFamily="49" charset="-122"/>
              </a:rPr>
              <a:t>删除边(</a:t>
            </a:r>
            <a:r>
              <a:rPr lang="en-US" altLang="zh-CN" i="1" dirty="0">
                <a:ea typeface="黑体" panose="02010609060101010101" pitchFamily="49" charset="-122"/>
              </a:rPr>
              <a:t>v</a:t>
            </a:r>
            <a:r>
              <a:rPr lang="en-US" altLang="zh-CN" i="1" baseline="-30000" dirty="0">
                <a:ea typeface="黑体" panose="02010609060101010101" pitchFamily="49" charset="-122"/>
              </a:rPr>
              <a:t>t</a:t>
            </a:r>
            <a:r>
              <a:rPr lang="en-US" altLang="zh-CN" baseline="-30000" dirty="0">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a:t>
            </a:r>
            <a:r>
              <a:rPr lang="en-US" altLang="zh-CN" i="1" dirty="0">
                <a:ea typeface="黑体" panose="02010609060101010101" pitchFamily="49" charset="-122"/>
              </a:rPr>
              <a:t>v</a:t>
            </a:r>
            <a:r>
              <a:rPr lang="en-US" altLang="zh-CN" i="1" baseline="-25000" dirty="0">
                <a:ea typeface="黑体" panose="02010609060101010101" pitchFamily="49" charset="-122"/>
              </a:rPr>
              <a:t>t</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得路径</a:t>
            </a:r>
            <a:r>
              <a:rPr lang="en-US" altLang="zh-CN" i="1" dirty="0">
                <a:ea typeface="黑体" panose="02010609060101010101" pitchFamily="49" charset="-122"/>
              </a:rPr>
              <a:t>Г</a:t>
            </a:r>
            <a:r>
              <a:rPr lang="en-US" altLang="zh-CN" dirty="0">
                <a:latin typeface="黑体" panose="02010609060101010101" pitchFamily="49" charset="-122"/>
                <a:ea typeface="黑体" panose="02010609060101010101" pitchFamily="49" charset="-122"/>
                <a:sym typeface="Symbol" panose="05050102010706020507" pitchFamily="18" charset="2"/>
              </a:rPr>
              <a:t></a:t>
            </a:r>
            <a:r>
              <a:rPr lang="en-US" altLang="zh-CN" dirty="0">
                <a:latin typeface="黑体" panose="02010609060101010101" pitchFamily="49" charset="-122"/>
                <a:ea typeface="黑体" panose="02010609060101010101" pitchFamily="49" charset="-122"/>
              </a:rPr>
              <a:t>＝</a:t>
            </a:r>
            <a:r>
              <a:rPr lang="en-US" altLang="zh-CN" i="1" dirty="0">
                <a:ea typeface="黑体" panose="02010609060101010101" pitchFamily="49" charset="-122"/>
              </a:rPr>
              <a:t>v</a:t>
            </a:r>
            <a:r>
              <a:rPr lang="en-US" altLang="zh-CN" i="1" baseline="-25000" dirty="0">
                <a:ea typeface="黑体" panose="02010609060101010101" pitchFamily="49" charset="-122"/>
              </a:rPr>
              <a:t>t</a:t>
            </a:r>
            <a:r>
              <a:rPr lang="en-US" altLang="zh-CN" baseline="-25000" dirty="0">
                <a:latin typeface="黑体" panose="02010609060101010101" pitchFamily="49" charset="-122"/>
                <a:ea typeface="黑体" panose="02010609060101010101" pitchFamily="49" charset="-122"/>
              </a:rPr>
              <a:t>-1</a:t>
            </a:r>
            <a:r>
              <a:rPr lang="en-US" altLang="zh-CN" dirty="0">
                <a:ea typeface="黑体" panose="02010609060101010101" pitchFamily="49" charset="-122"/>
              </a:rPr>
              <a:t>…</a:t>
            </a:r>
            <a:r>
              <a:rPr lang="en-US" altLang="zh-CN" i="1" dirty="0">
                <a:ea typeface="黑体" panose="02010609060101010101" pitchFamily="49" charset="-122"/>
              </a:rPr>
              <a:t>v</a:t>
            </a:r>
            <a:r>
              <a:rPr lang="en-US" altLang="zh-CN" baseline="-25000" dirty="0">
                <a:latin typeface="黑体" panose="02010609060101010101" pitchFamily="49" charset="-122"/>
                <a:ea typeface="黑体" panose="02010609060101010101" pitchFamily="49" charset="-122"/>
              </a:rPr>
              <a:t>1</a:t>
            </a:r>
            <a:r>
              <a:rPr lang="en-US" altLang="zh-CN" i="1" dirty="0">
                <a:ea typeface="黑体" panose="02010609060101010101" pitchFamily="49" charset="-122"/>
              </a:rPr>
              <a:t>v</a:t>
            </a:r>
            <a:r>
              <a:rPr lang="en-US" altLang="zh-CN" i="1" baseline="-25000" dirty="0">
                <a:ea typeface="黑体" panose="02010609060101010101" pitchFamily="49" charset="-122"/>
              </a:rPr>
              <a:t>ir</a:t>
            </a:r>
            <a:r>
              <a:rPr lang="en-US" altLang="zh-CN" dirty="0">
                <a:ea typeface="黑体" panose="02010609060101010101" pitchFamily="49" charset="-122"/>
              </a:rPr>
              <a:t>…</a:t>
            </a:r>
            <a:r>
              <a:rPr lang="en-US" altLang="zh-CN" i="1" dirty="0">
                <a:ea typeface="黑体" panose="02010609060101010101" pitchFamily="49" charset="-122"/>
              </a:rPr>
              <a:t>v</a:t>
            </a:r>
            <a:r>
              <a:rPr lang="en-US" altLang="zh-CN" i="1" baseline="-25000" dirty="0">
                <a:ea typeface="黑体" panose="02010609060101010101" pitchFamily="49" charset="-122"/>
              </a:rPr>
              <a:t>l</a:t>
            </a:r>
            <a:r>
              <a:rPr lang="en-US" altLang="zh-CN" i="1" dirty="0">
                <a:ea typeface="黑体" panose="02010609060101010101" pitchFamily="49" charset="-122"/>
              </a:rPr>
              <a:t>v</a:t>
            </a:r>
            <a:r>
              <a:rPr lang="en-US" altLang="zh-CN" i="1" baseline="-25000" dirty="0">
                <a:ea typeface="黑体" panose="02010609060101010101" pitchFamily="49" charset="-122"/>
              </a:rPr>
              <a:t>ir</a:t>
            </a:r>
            <a:r>
              <a:rPr lang="en-US" altLang="zh-CN" baseline="-25000" dirty="0">
                <a:latin typeface="黑体" panose="02010609060101010101" pitchFamily="49" charset="-122"/>
                <a:ea typeface="黑体" panose="02010609060101010101" pitchFamily="49" charset="-122"/>
              </a:rPr>
              <a:t>-1</a:t>
            </a:r>
            <a:r>
              <a:rPr lang="en-US" altLang="zh-CN" dirty="0">
                <a:ea typeface="黑体" panose="02010609060101010101" pitchFamily="49" charset="-122"/>
              </a:rPr>
              <a:t>…</a:t>
            </a:r>
            <a:r>
              <a:rPr lang="en-US" altLang="zh-CN" i="1" dirty="0">
                <a:ea typeface="黑体" panose="02010609060101010101" pitchFamily="49" charset="-122"/>
              </a:rPr>
              <a:t>v</a:t>
            </a:r>
            <a:r>
              <a:rPr lang="en-US" altLang="zh-CN" i="1" baseline="-25000" dirty="0">
                <a:ea typeface="黑体" panose="02010609060101010101" pitchFamily="49" charset="-122"/>
              </a:rPr>
              <a:t>t</a:t>
            </a:r>
            <a:r>
              <a:rPr lang="en-US" altLang="zh-CN" i="1" dirty="0">
                <a:ea typeface="黑体" panose="02010609060101010101" pitchFamily="49" charset="-122"/>
              </a:rPr>
              <a:t>v</a:t>
            </a:r>
            <a:r>
              <a:rPr lang="en-US" altLang="zh-CN" i="1" baseline="-25000" dirty="0">
                <a:ea typeface="黑体" panose="02010609060101010101" pitchFamily="49" charset="-122"/>
              </a:rPr>
              <a:t>l</a:t>
            </a:r>
            <a:r>
              <a:rPr lang="en-US" altLang="zh-CN" baseline="-25000"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比</a:t>
            </a:r>
            <a:r>
              <a:rPr lang="en-US" altLang="zh-CN" i="1" dirty="0">
                <a:ea typeface="黑体" panose="02010609060101010101" pitchFamily="49" charset="-122"/>
              </a:rPr>
              <a:t>Г</a:t>
            </a:r>
            <a:r>
              <a:rPr lang="zh-CN" altLang="en-US" dirty="0">
                <a:latin typeface="黑体" panose="02010609060101010101" pitchFamily="49" charset="-122"/>
                <a:ea typeface="黑体" panose="02010609060101010101" pitchFamily="49" charset="-122"/>
              </a:rPr>
              <a:t>长度大1，</a:t>
            </a:r>
          </a:p>
          <a:p>
            <a:pPr>
              <a:spcBef>
                <a:spcPct val="45000"/>
              </a:spcBef>
              <a:buFont typeface="Wingdings" panose="05000000000000000000" pitchFamily="2" charset="2"/>
              <a:buNone/>
            </a:pPr>
            <a:r>
              <a:rPr lang="zh-CN" altLang="en-US" dirty="0">
                <a:latin typeface="黑体" panose="02010609060101010101" pitchFamily="49" charset="-122"/>
                <a:ea typeface="黑体" panose="02010609060101010101" pitchFamily="49" charset="-122"/>
              </a:rPr>
              <a:t>对</a:t>
            </a:r>
            <a:r>
              <a:rPr lang="en-US" altLang="zh-CN" i="1" dirty="0">
                <a:ea typeface="黑体" panose="02010609060101010101" pitchFamily="49" charset="-122"/>
              </a:rPr>
              <a:t>Г</a:t>
            </a:r>
            <a:r>
              <a:rPr lang="en-US" altLang="zh-CN" dirty="0">
                <a:latin typeface="黑体" panose="02010609060101010101" pitchFamily="49" charset="-122"/>
                <a:ea typeface="黑体" panose="02010609060101010101" pitchFamily="49" charset="-122"/>
                <a:sym typeface="Symbol" panose="05050102010706020507" pitchFamily="18" charset="2"/>
              </a:rPr>
              <a:t></a:t>
            </a:r>
            <a:r>
              <a:rPr lang="zh-CN" altLang="en-US" dirty="0">
                <a:latin typeface="黑体" panose="02010609060101010101" pitchFamily="49" charset="-122"/>
                <a:ea typeface="黑体" panose="02010609060101010101" pitchFamily="49" charset="-122"/>
              </a:rPr>
              <a:t>上的顶点重新排序，使其成为</a:t>
            </a:r>
            <a:r>
              <a:rPr lang="en-US" altLang="zh-CN" i="1" dirty="0">
                <a:ea typeface="黑体" panose="02010609060101010101" pitchFamily="49" charset="-122"/>
              </a:rPr>
              <a:t>Г</a:t>
            </a:r>
            <a:r>
              <a:rPr lang="en-US" altLang="zh-CN" dirty="0">
                <a:latin typeface="黑体" panose="02010609060101010101" pitchFamily="49" charset="-122"/>
                <a:ea typeface="黑体" panose="02010609060101010101" pitchFamily="49" charset="-122"/>
                <a:sym typeface="Symbol" panose="05050102010706020507" pitchFamily="18" charset="2"/>
              </a:rPr>
              <a:t></a:t>
            </a:r>
            <a:r>
              <a:rPr lang="en-US" altLang="zh-CN" dirty="0">
                <a:latin typeface="黑体" panose="02010609060101010101" pitchFamily="49" charset="-122"/>
                <a:ea typeface="黑体" panose="02010609060101010101" pitchFamily="49" charset="-122"/>
              </a:rPr>
              <a:t>＝</a:t>
            </a:r>
            <a:r>
              <a:rPr lang="en-US" altLang="zh-CN" i="1" dirty="0">
                <a:ea typeface="黑体" panose="02010609060101010101" pitchFamily="49" charset="-122"/>
              </a:rPr>
              <a:t>v</a:t>
            </a:r>
            <a:r>
              <a:rPr lang="en-US" altLang="zh-CN" baseline="-30000" dirty="0">
                <a:latin typeface="黑体" panose="02010609060101010101" pitchFamily="49" charset="-122"/>
                <a:ea typeface="黑体" panose="02010609060101010101" pitchFamily="49" charset="-122"/>
              </a:rPr>
              <a:t>1</a:t>
            </a:r>
            <a:r>
              <a:rPr lang="en-US" altLang="zh-CN" i="1" dirty="0">
                <a:ea typeface="黑体" panose="02010609060101010101" pitchFamily="49" charset="-122"/>
              </a:rPr>
              <a:t>v</a:t>
            </a:r>
            <a:r>
              <a:rPr lang="en-US" altLang="zh-CN" baseline="-30000" dirty="0">
                <a:latin typeface="黑体" panose="02010609060101010101" pitchFamily="49" charset="-122"/>
                <a:ea typeface="黑体" panose="02010609060101010101" pitchFamily="49" charset="-122"/>
              </a:rPr>
              <a:t>2</a:t>
            </a:r>
            <a:r>
              <a:rPr lang="en-US" altLang="zh-CN" dirty="0">
                <a:latin typeface=""/>
                <a:ea typeface="黑体" panose="02010609060101010101" pitchFamily="49" charset="-122"/>
              </a:rPr>
              <a:t>…</a:t>
            </a:r>
            <a:r>
              <a:rPr lang="en-US" altLang="zh-CN" i="1" dirty="0">
                <a:ea typeface="黑体" panose="02010609060101010101" pitchFamily="49" charset="-122"/>
              </a:rPr>
              <a:t>v</a:t>
            </a:r>
            <a:r>
              <a:rPr lang="en-US" altLang="zh-CN" i="1" baseline="-25000" dirty="0">
                <a:ea typeface="黑体" panose="02010609060101010101" pitchFamily="49" charset="-122"/>
              </a:rPr>
              <a:t>l</a:t>
            </a:r>
            <a:r>
              <a:rPr lang="en-US" altLang="zh-CN" i="1" dirty="0">
                <a:ea typeface="黑体" panose="02010609060101010101" pitchFamily="49" charset="-122"/>
              </a:rPr>
              <a:t>v</a:t>
            </a:r>
            <a:r>
              <a:rPr lang="en-US" altLang="zh-CN" i="1" baseline="-25000" dirty="0">
                <a:ea typeface="黑体" panose="02010609060101010101" pitchFamily="49" charset="-122"/>
              </a:rPr>
              <a:t>l+</a:t>
            </a:r>
            <a:r>
              <a:rPr lang="en-US" altLang="zh-CN" baseline="-30000" dirty="0">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a:t>
            </a:r>
          </a:p>
          <a:p>
            <a:pPr>
              <a:spcBef>
                <a:spcPct val="45000"/>
              </a:spcBef>
              <a:buFont typeface="Wingdings" panose="05000000000000000000" pitchFamily="2" charset="2"/>
              <a:buNone/>
            </a:pPr>
            <a:r>
              <a:rPr lang="zh-CN" altLang="en-US" dirty="0">
                <a:latin typeface="黑体" panose="02010609060101010101" pitchFamily="49" charset="-122"/>
                <a:ea typeface="黑体" panose="02010609060101010101" pitchFamily="49" charset="-122"/>
              </a:rPr>
              <a:t>对</a:t>
            </a:r>
            <a:r>
              <a:rPr lang="en-US" altLang="zh-CN" i="1" dirty="0">
                <a:ea typeface="黑体" panose="02010609060101010101" pitchFamily="49" charset="-122"/>
              </a:rPr>
              <a:t>Г</a:t>
            </a:r>
            <a:r>
              <a:rPr lang="en-US" altLang="zh-CN" dirty="0">
                <a:latin typeface="黑体" panose="02010609060101010101" pitchFamily="49" charset="-122"/>
                <a:ea typeface="黑体" panose="02010609060101010101" pitchFamily="49" charset="-122"/>
                <a:sym typeface="Symbol" panose="05050102010706020507" pitchFamily="18" charset="2"/>
              </a:rPr>
              <a:t></a:t>
            </a:r>
            <a:r>
              <a:rPr lang="zh-CN" altLang="en-US" dirty="0">
                <a:latin typeface="黑体" panose="02010609060101010101" pitchFamily="49" charset="-122"/>
                <a:ea typeface="黑体" panose="02010609060101010101" pitchFamily="49" charset="-122"/>
              </a:rPr>
              <a:t>重复(</a:t>
            </a:r>
            <a:r>
              <a:rPr lang="en-US" altLang="zh-CN" dirty="0">
                <a:latin typeface="黑体" panose="02010609060101010101" pitchFamily="49" charset="-122"/>
                <a:ea typeface="黑体" panose="02010609060101010101" pitchFamily="49" charset="-122"/>
              </a:rPr>
              <a:t>a)～(c)，</a:t>
            </a:r>
            <a:r>
              <a:rPr lang="zh-CN" altLang="en-US" dirty="0">
                <a:latin typeface="黑体" panose="02010609060101010101" pitchFamily="49" charset="-122"/>
                <a:ea typeface="黑体" panose="02010609060101010101" pitchFamily="49" charset="-122"/>
              </a:rPr>
              <a:t>在有限步内一定得到</a:t>
            </a:r>
            <a:r>
              <a:rPr lang="en-US" altLang="zh-CN" i="1" dirty="0">
                <a:ea typeface="黑体" panose="02010609060101010101" pitchFamily="49" charset="-122"/>
              </a:rPr>
              <a:t>G</a:t>
            </a:r>
            <a:r>
              <a:rPr lang="zh-CN" altLang="en-US" dirty="0">
                <a:latin typeface="黑体" panose="02010609060101010101" pitchFamily="49" charset="-122"/>
                <a:ea typeface="黑体" panose="02010609060101010101" pitchFamily="49" charset="-122"/>
              </a:rPr>
              <a:t>的哈密顿通路。</a:t>
            </a:r>
          </a:p>
        </p:txBody>
      </p:sp>
      <p:pic>
        <p:nvPicPr>
          <p:cNvPr id="634888" name="Picture 8"/>
          <p:cNvPicPr>
            <a:picLocks noChangeAspect="1" noChangeArrowheads="1"/>
          </p:cNvPicPr>
          <p:nvPr/>
        </p:nvPicPr>
        <p:blipFill>
          <a:blip r:embed="rId2">
            <a:extLst>
              <a:ext uri="{28A0092B-C50C-407E-A947-70E740481C1C}">
                <a14:useLocalDpi xmlns:a14="http://schemas.microsoft.com/office/drawing/2010/main" val="0"/>
              </a:ext>
            </a:extLst>
          </a:blip>
          <a:srcRect t="51779" b="9386"/>
          <a:stretch>
            <a:fillRect/>
          </a:stretch>
        </p:blipFill>
        <p:spPr bwMode="auto">
          <a:xfrm>
            <a:off x="2711624" y="2991490"/>
            <a:ext cx="5482896" cy="188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156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34888"/>
                                        </p:tgtEl>
                                        <p:attrNameLst>
                                          <p:attrName>style.visibility</p:attrName>
                                        </p:attrNameLst>
                                      </p:cBhvr>
                                      <p:to>
                                        <p:strVal val="visible"/>
                                      </p:to>
                                    </p:set>
                                    <p:animEffect transition="in" filter="wipe(up)">
                                      <p:cBhvr>
                                        <p:cTn id="7" dur="500"/>
                                        <p:tgtEl>
                                          <p:spTgt spid="6348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34884">
                                            <p:txEl>
                                              <p:pRg st="0" end="0"/>
                                            </p:txEl>
                                          </p:spTgt>
                                        </p:tgtEl>
                                        <p:attrNameLst>
                                          <p:attrName>style.visibility</p:attrName>
                                        </p:attrNameLst>
                                      </p:cBhvr>
                                      <p:to>
                                        <p:strVal val="visible"/>
                                      </p:to>
                                    </p:set>
                                    <p:animEffect transition="in" filter="wipe(up)">
                                      <p:cBhvr>
                                        <p:cTn id="12" dur="500"/>
                                        <p:tgtEl>
                                          <p:spTgt spid="63488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34884">
                                            <p:txEl>
                                              <p:pRg st="1" end="1"/>
                                            </p:txEl>
                                          </p:spTgt>
                                        </p:tgtEl>
                                        <p:attrNameLst>
                                          <p:attrName>style.visibility</p:attrName>
                                        </p:attrNameLst>
                                      </p:cBhvr>
                                      <p:to>
                                        <p:strVal val="visible"/>
                                      </p:to>
                                    </p:set>
                                    <p:animEffect transition="in" filter="wipe(up)">
                                      <p:cBhvr>
                                        <p:cTn id="17" dur="500"/>
                                        <p:tgtEl>
                                          <p:spTgt spid="63488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34884">
                                            <p:txEl>
                                              <p:pRg st="2" end="2"/>
                                            </p:txEl>
                                          </p:spTgt>
                                        </p:tgtEl>
                                        <p:attrNameLst>
                                          <p:attrName>style.visibility</p:attrName>
                                        </p:attrNameLst>
                                      </p:cBhvr>
                                      <p:to>
                                        <p:strVal val="visible"/>
                                      </p:to>
                                    </p:set>
                                    <p:animEffect transition="in" filter="wipe(up)">
                                      <p:cBhvr>
                                        <p:cTn id="22" dur="500"/>
                                        <p:tgtEl>
                                          <p:spTgt spid="6348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4"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p:txBody>
          <a:bodyPr/>
          <a:lstStyle/>
          <a:p>
            <a:r>
              <a:rPr lang="zh-CN" altLang="en-US">
                <a:latin typeface="宋体" panose="02010600030101010101" pitchFamily="2" charset="-122"/>
              </a:rPr>
              <a:t>哈密顿图和半哈密顿图的充分条件</a:t>
            </a:r>
          </a:p>
        </p:txBody>
      </p:sp>
      <p:sp>
        <p:nvSpPr>
          <p:cNvPr id="816131" name="Rectangle 3"/>
          <p:cNvSpPr>
            <a:spLocks noGrp="1" noChangeArrowheads="1"/>
          </p:cNvSpPr>
          <p:nvPr>
            <p:ph sz="quarter" idx="1"/>
          </p:nvPr>
        </p:nvSpPr>
        <p:spPr/>
        <p:txBody>
          <a:bodyPr/>
          <a:lstStyle/>
          <a:p>
            <a:pPr>
              <a:lnSpc>
                <a:spcPct val="90000"/>
              </a:lnSpc>
            </a:pPr>
            <a:r>
              <a:rPr lang="zh-CN" altLang="en-US" sz="2800" dirty="0">
                <a:solidFill>
                  <a:srgbClr val="000000"/>
                </a:solidFill>
                <a:latin typeface=""/>
              </a:rPr>
              <a:t>推论（欧尔定理）</a:t>
            </a:r>
          </a:p>
          <a:p>
            <a:pPr lvl="1">
              <a:lnSpc>
                <a:spcPct val="90000"/>
              </a:lnSpc>
            </a:pPr>
            <a:r>
              <a:rPr lang="zh-CN" altLang="en-US" sz="2300" dirty="0"/>
              <a:t> 设</a:t>
            </a:r>
            <a:r>
              <a:rPr lang="en-US" altLang="zh-CN" sz="2300" dirty="0"/>
              <a:t>G</a:t>
            </a:r>
            <a:r>
              <a:rPr lang="zh-CN" altLang="en-US" sz="2300" dirty="0"/>
              <a:t>为</a:t>
            </a:r>
            <a:r>
              <a:rPr lang="en-US" altLang="zh-CN" sz="2300" dirty="0"/>
              <a:t>n(n≥3)</a:t>
            </a:r>
            <a:r>
              <a:rPr lang="zh-CN" altLang="en-US" sz="2300" dirty="0"/>
              <a:t>阶无向简单图，若对于</a:t>
            </a:r>
            <a:r>
              <a:rPr lang="en-US" altLang="zh-CN" sz="2300" dirty="0"/>
              <a:t>G</a:t>
            </a:r>
            <a:r>
              <a:rPr lang="zh-CN" altLang="en-US" sz="2300" dirty="0"/>
              <a:t>中任意两个不相邻的顶点</a:t>
            </a:r>
            <a:r>
              <a:rPr lang="en-US" altLang="zh-CN" sz="2300" dirty="0" err="1"/>
              <a:t>v</a:t>
            </a:r>
            <a:r>
              <a:rPr lang="en-US" altLang="zh-CN" sz="2300" baseline="-30000" dirty="0" err="1"/>
              <a:t>i</a:t>
            </a:r>
            <a:r>
              <a:rPr lang="en-US" altLang="zh-CN" sz="2300" dirty="0" err="1"/>
              <a:t>,v</a:t>
            </a:r>
            <a:r>
              <a:rPr lang="en-US" altLang="zh-CN" sz="2300" baseline="-30000" dirty="0" err="1"/>
              <a:t>j</a:t>
            </a:r>
            <a:r>
              <a:rPr lang="en-US" altLang="zh-CN" sz="2300" dirty="0"/>
              <a:t>，</a:t>
            </a:r>
            <a:r>
              <a:rPr lang="zh-CN" altLang="en-US" sz="2300" dirty="0"/>
              <a:t>均有 </a:t>
            </a:r>
          </a:p>
          <a:p>
            <a:pPr lvl="1">
              <a:lnSpc>
                <a:spcPct val="90000"/>
              </a:lnSpc>
            </a:pPr>
            <a:r>
              <a:rPr lang="en-US" altLang="zh-CN" sz="2300" dirty="0"/>
              <a:t>d(v</a:t>
            </a:r>
            <a:r>
              <a:rPr lang="en-US" altLang="zh-CN" sz="2300" baseline="-30000" dirty="0"/>
              <a:t>i</a:t>
            </a:r>
            <a:r>
              <a:rPr lang="en-US" altLang="zh-CN" sz="2300" dirty="0"/>
              <a:t>)+d(</a:t>
            </a:r>
            <a:r>
              <a:rPr lang="en-US" altLang="zh-CN" sz="2300" dirty="0" err="1"/>
              <a:t>v</a:t>
            </a:r>
            <a:r>
              <a:rPr lang="en-US" altLang="zh-CN" sz="2300" baseline="-30000" dirty="0" err="1"/>
              <a:t>j</a:t>
            </a:r>
            <a:r>
              <a:rPr lang="en-US" altLang="zh-CN" sz="2300" dirty="0"/>
              <a:t>)≥n(11.2)</a:t>
            </a:r>
          </a:p>
          <a:p>
            <a:pPr lvl="1">
              <a:lnSpc>
                <a:spcPct val="90000"/>
              </a:lnSpc>
            </a:pPr>
            <a:r>
              <a:rPr lang="zh-CN" altLang="en-US" sz="2300" dirty="0"/>
              <a:t>则</a:t>
            </a:r>
            <a:r>
              <a:rPr lang="en-US" altLang="zh-CN" sz="2300" dirty="0"/>
              <a:t>G</a:t>
            </a:r>
            <a:r>
              <a:rPr lang="zh-CN" altLang="en-US" sz="2300" dirty="0"/>
              <a:t>中存在哈密顿回路，从而</a:t>
            </a:r>
            <a:r>
              <a:rPr lang="en-US" altLang="zh-CN" sz="2300" dirty="0"/>
              <a:t>G</a:t>
            </a:r>
            <a:r>
              <a:rPr lang="zh-CN" altLang="en-US" sz="2300" dirty="0"/>
              <a:t>为哈密顿图</a:t>
            </a:r>
          </a:p>
          <a:p>
            <a:pPr>
              <a:lnSpc>
                <a:spcPct val="90000"/>
              </a:lnSpc>
            </a:pPr>
            <a:r>
              <a:rPr lang="zh-CN" altLang="en-US" sz="2800" dirty="0">
                <a:solidFill>
                  <a:srgbClr val="000000"/>
                </a:solidFill>
                <a:latin typeface=""/>
              </a:rPr>
              <a:t>证：</a:t>
            </a:r>
            <a:r>
              <a:rPr lang="zh-CN" altLang="en-US" sz="2300" dirty="0"/>
              <a:t>由定理</a:t>
            </a:r>
            <a:r>
              <a:rPr lang="en-US" altLang="zh-CN" sz="2300" dirty="0"/>
              <a:t>11.7</a:t>
            </a:r>
            <a:r>
              <a:rPr lang="zh-CN" altLang="en-US" sz="2300" dirty="0"/>
              <a:t>可知，</a:t>
            </a:r>
            <a:r>
              <a:rPr lang="en-US" altLang="zh-CN" sz="2300" dirty="0"/>
              <a:t>G</a:t>
            </a:r>
            <a:r>
              <a:rPr lang="zh-CN" altLang="en-US" sz="2300" dirty="0"/>
              <a:t>中存在哈密顿通路，设</a:t>
            </a:r>
            <a:r>
              <a:rPr lang="en-US" altLang="zh-CN" sz="2300" dirty="0"/>
              <a:t>Г=v</a:t>
            </a:r>
            <a:r>
              <a:rPr lang="en-US" altLang="zh-CN" sz="2300" baseline="-30000" dirty="0"/>
              <a:t>1</a:t>
            </a:r>
            <a:r>
              <a:rPr lang="en-US" altLang="zh-CN" sz="2300" dirty="0"/>
              <a:t>v</a:t>
            </a:r>
            <a:r>
              <a:rPr lang="en-US" altLang="zh-CN" sz="2300" baseline="-30000" dirty="0"/>
              <a:t>2</a:t>
            </a:r>
            <a:r>
              <a:rPr lang="en-US" altLang="zh-CN" sz="2300" dirty="0"/>
              <a:t>…</a:t>
            </a:r>
            <a:r>
              <a:rPr lang="en-US" altLang="zh-CN" sz="2300" dirty="0" err="1"/>
              <a:t>v</a:t>
            </a:r>
            <a:r>
              <a:rPr lang="en-US" altLang="zh-CN" sz="2300" baseline="-30000" dirty="0" err="1"/>
              <a:t>n</a:t>
            </a:r>
            <a:r>
              <a:rPr lang="zh-CN" altLang="en-US" sz="2300" dirty="0"/>
              <a:t>为</a:t>
            </a:r>
            <a:r>
              <a:rPr lang="en-US" altLang="zh-CN" sz="2300" dirty="0"/>
              <a:t>G</a:t>
            </a:r>
            <a:r>
              <a:rPr lang="zh-CN" altLang="en-US" sz="2300" dirty="0"/>
              <a:t>中一条哈密顿通路，若</a:t>
            </a:r>
            <a:r>
              <a:rPr lang="en-US" altLang="zh-CN" sz="2300" dirty="0"/>
              <a:t>v</a:t>
            </a:r>
            <a:r>
              <a:rPr lang="en-US" altLang="zh-CN" sz="2300" baseline="-30000" dirty="0"/>
              <a:t>1</a:t>
            </a:r>
            <a:r>
              <a:rPr lang="zh-CN" altLang="en-US" sz="2300" dirty="0"/>
              <a:t>与</a:t>
            </a:r>
            <a:r>
              <a:rPr lang="en-US" altLang="zh-CN" sz="2300" dirty="0" err="1"/>
              <a:t>v</a:t>
            </a:r>
            <a:r>
              <a:rPr lang="en-US" altLang="zh-CN" sz="2300" baseline="-30000" dirty="0" err="1"/>
              <a:t>n</a:t>
            </a:r>
            <a:r>
              <a:rPr lang="zh-CN" altLang="en-US" sz="2300" dirty="0"/>
              <a:t>相邻，设边</a:t>
            </a:r>
            <a:r>
              <a:rPr lang="en-US" altLang="zh-CN" sz="2300" dirty="0"/>
              <a:t>e=(v</a:t>
            </a:r>
            <a:r>
              <a:rPr lang="en-US" altLang="zh-CN" sz="2300" baseline="-30000" dirty="0"/>
              <a:t>1</a:t>
            </a:r>
            <a:r>
              <a:rPr lang="en-US" altLang="zh-CN" sz="2300" dirty="0"/>
              <a:t>,v</a:t>
            </a:r>
            <a:r>
              <a:rPr lang="en-US" altLang="zh-CN" sz="2300" baseline="-30000" dirty="0"/>
              <a:t>n</a:t>
            </a:r>
            <a:r>
              <a:rPr lang="en-US" altLang="zh-CN" sz="2300" dirty="0"/>
              <a:t>)，</a:t>
            </a:r>
            <a:r>
              <a:rPr lang="zh-CN" altLang="en-US" sz="2300" dirty="0"/>
              <a:t>则</a:t>
            </a:r>
            <a:r>
              <a:rPr lang="en-US" altLang="zh-CN" sz="2300" dirty="0"/>
              <a:t>Г∪{e}</a:t>
            </a:r>
            <a:r>
              <a:rPr lang="zh-CN" altLang="en-US" sz="2300" dirty="0"/>
              <a:t>为</a:t>
            </a:r>
            <a:r>
              <a:rPr lang="en-US" altLang="zh-CN" sz="2300" dirty="0"/>
              <a:t>G</a:t>
            </a:r>
            <a:r>
              <a:rPr lang="zh-CN" altLang="en-US" sz="2300" dirty="0"/>
              <a:t>中哈密顿回路。若</a:t>
            </a:r>
            <a:r>
              <a:rPr lang="en-US" altLang="zh-CN" sz="2300" dirty="0"/>
              <a:t>v</a:t>
            </a:r>
            <a:r>
              <a:rPr lang="en-US" altLang="zh-CN" sz="2300" baseline="-30000" dirty="0"/>
              <a:t>1</a:t>
            </a:r>
            <a:r>
              <a:rPr lang="zh-CN" altLang="en-US" sz="2300" dirty="0"/>
              <a:t>与</a:t>
            </a:r>
            <a:r>
              <a:rPr lang="en-US" altLang="zh-CN" sz="2300" dirty="0" err="1"/>
              <a:t>v</a:t>
            </a:r>
            <a:r>
              <a:rPr lang="en-US" altLang="zh-CN" sz="2300" baseline="-30000" dirty="0" err="1"/>
              <a:t>n</a:t>
            </a:r>
            <a:r>
              <a:rPr lang="zh-CN" altLang="en-US" sz="2300" dirty="0"/>
              <a:t>不相邻，同定理</a:t>
            </a:r>
            <a:r>
              <a:rPr lang="en-US" altLang="zh-CN" sz="2300" dirty="0"/>
              <a:t>11.7</a:t>
            </a:r>
            <a:r>
              <a:rPr lang="zh-CN" altLang="en-US" sz="2300" dirty="0"/>
              <a:t>证明中的（2）类似，</a:t>
            </a:r>
            <a:r>
              <a:rPr lang="zh-CN" altLang="en-US" sz="2300" dirty="0">
                <a:solidFill>
                  <a:srgbClr val="FF0000"/>
                </a:solidFill>
              </a:rPr>
              <a:t>可证明存在过</a:t>
            </a:r>
            <a:r>
              <a:rPr lang="en-US" altLang="zh-CN" sz="2300" dirty="0">
                <a:solidFill>
                  <a:srgbClr val="FF0000"/>
                </a:solidFill>
              </a:rPr>
              <a:t>Г</a:t>
            </a:r>
            <a:r>
              <a:rPr lang="zh-CN" altLang="en-US" sz="2300" dirty="0">
                <a:solidFill>
                  <a:srgbClr val="FF0000"/>
                </a:solidFill>
              </a:rPr>
              <a:t>上各顶点的圈</a:t>
            </a:r>
            <a:r>
              <a:rPr lang="zh-CN" altLang="en-US" sz="2300" dirty="0"/>
              <a:t>，此圈即为</a:t>
            </a:r>
            <a:r>
              <a:rPr lang="en-US" altLang="zh-CN" sz="2300" dirty="0"/>
              <a:t>G</a:t>
            </a:r>
            <a:r>
              <a:rPr lang="zh-CN" altLang="en-US" sz="2300" dirty="0"/>
              <a:t>中的哈密顿回路。</a:t>
            </a:r>
            <a:endParaRPr lang="en-US" altLang="zh-CN" sz="2300" dirty="0"/>
          </a:p>
          <a:p>
            <a:pPr>
              <a:lnSpc>
                <a:spcPct val="90000"/>
              </a:lnSpc>
            </a:pPr>
            <a:r>
              <a:rPr lang="zh-CN" altLang="en-US" sz="2300" dirty="0"/>
              <a:t>狄拉克定理：设</a:t>
            </a:r>
            <a:r>
              <a:rPr lang="en-US" altLang="zh-CN" sz="2300" dirty="0"/>
              <a:t>G</a:t>
            </a:r>
            <a:r>
              <a:rPr lang="zh-CN" altLang="en-US" sz="2300" dirty="0"/>
              <a:t>为</a:t>
            </a:r>
            <a:r>
              <a:rPr lang="en-US" altLang="zh-CN" sz="2300" dirty="0"/>
              <a:t>n(n≥3)</a:t>
            </a:r>
            <a:r>
              <a:rPr lang="zh-CN" altLang="en-US" sz="2300" dirty="0"/>
              <a:t>阶无向简单图，若对于</a:t>
            </a:r>
            <a:r>
              <a:rPr lang="en-US" altLang="zh-CN" sz="2300" dirty="0"/>
              <a:t>G</a:t>
            </a:r>
            <a:r>
              <a:rPr lang="zh-CN" altLang="en-US" sz="2300" dirty="0"/>
              <a:t>中每个顶点的度数都至少为</a:t>
            </a:r>
            <a:r>
              <a:rPr lang="en-US" altLang="zh-CN" sz="2300" dirty="0"/>
              <a:t>n/2，</a:t>
            </a:r>
            <a:r>
              <a:rPr lang="zh-CN" altLang="en-US" sz="2300" dirty="0"/>
              <a:t>则</a:t>
            </a:r>
            <a:r>
              <a:rPr lang="en-US" altLang="zh-CN" sz="2300" dirty="0"/>
              <a:t>G</a:t>
            </a:r>
            <a:r>
              <a:rPr lang="zh-CN" altLang="en-US" sz="2300" dirty="0"/>
              <a:t>中存在哈密顿回路，从而</a:t>
            </a:r>
            <a:r>
              <a:rPr lang="en-US" altLang="zh-CN" sz="2300" dirty="0"/>
              <a:t>G</a:t>
            </a:r>
            <a:r>
              <a:rPr lang="zh-CN" altLang="en-US" sz="2300" dirty="0"/>
              <a:t>为哈密顿图 </a:t>
            </a:r>
          </a:p>
          <a:p>
            <a:pPr>
              <a:lnSpc>
                <a:spcPct val="90000"/>
              </a:lnSpc>
            </a:pPr>
            <a:endParaRPr lang="zh-CN" altLang="en-US" sz="23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证明图中不存在哈密尔顿回路</a:t>
            </a:r>
          </a:p>
        </p:txBody>
      </p:sp>
      <p:sp>
        <p:nvSpPr>
          <p:cNvPr id="77831"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5ED66B3-1B2F-4F5D-9DBB-7738742039E5}" type="slidenum">
              <a:rPr lang="zh-CN" altLang="en-US" sz="1400"/>
              <a:pPr/>
              <a:t>46</a:t>
            </a:fld>
            <a:endParaRPr lang="en-US" altLang="zh-CN" sz="1400"/>
          </a:p>
        </p:txBody>
      </p:sp>
      <p:sp>
        <p:nvSpPr>
          <p:cNvPr id="5" name="内容占位符 4"/>
          <p:cNvSpPr>
            <a:spLocks noGrp="1"/>
          </p:cNvSpPr>
          <p:nvPr>
            <p:ph sz="quarter" idx="1"/>
          </p:nvPr>
        </p:nvSpPr>
        <p:spPr>
          <a:xfrm>
            <a:off x="816864" y="1600200"/>
            <a:ext cx="6359256" cy="4495800"/>
          </a:xfrm>
        </p:spPr>
        <p:txBody>
          <a:bodyPr/>
          <a:lstStyle/>
          <a:p>
            <a:r>
              <a:rPr lang="zh-CN" altLang="en-US" dirty="0"/>
              <a:t>证明：在图中，删除顶点子集｛</a:t>
            </a:r>
            <a:r>
              <a:rPr lang="en-US" altLang="zh-CN" dirty="0"/>
              <a:t>d, e, f</a:t>
            </a:r>
            <a:r>
              <a:rPr lang="zh-CN" altLang="en-US" dirty="0"/>
              <a:t>｝，得新图，它的连通分支为</a:t>
            </a:r>
            <a:r>
              <a:rPr lang="en-US" altLang="zh-CN" dirty="0"/>
              <a:t>4</a:t>
            </a:r>
            <a:r>
              <a:rPr lang="zh-CN" altLang="en-US" dirty="0"/>
              <a:t>个，由定理</a:t>
            </a:r>
            <a:r>
              <a:rPr lang="en-US" altLang="zh-CN" dirty="0"/>
              <a:t>11.6</a:t>
            </a:r>
            <a:r>
              <a:rPr lang="zh-CN" altLang="en-US" dirty="0"/>
              <a:t>知，该图不是哈密尔顿图。</a:t>
            </a:r>
          </a:p>
        </p:txBody>
      </p:sp>
      <p:pic>
        <p:nvPicPr>
          <p:cNvPr id="6" name="图片 5"/>
          <p:cNvPicPr>
            <a:picLocks noChangeAspect="1"/>
          </p:cNvPicPr>
          <p:nvPr/>
        </p:nvPicPr>
        <p:blipFill>
          <a:blip r:embed="rId2"/>
          <a:stretch>
            <a:fillRect/>
          </a:stretch>
        </p:blipFill>
        <p:spPr>
          <a:xfrm>
            <a:off x="7558925" y="1609725"/>
            <a:ext cx="3438525" cy="4486275"/>
          </a:xfrm>
          <a:prstGeom prst="rect">
            <a:avLst/>
          </a:prstGeom>
        </p:spPr>
      </p:pic>
    </p:spTree>
    <p:extLst>
      <p:ext uri="{BB962C8B-B14F-4D97-AF65-F5344CB8AC3E}">
        <p14:creationId xmlns:p14="http://schemas.microsoft.com/office/powerpoint/2010/main" val="382221213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r>
              <a:rPr lang="en-US" altLang="zh-CN">
                <a:latin typeface="宋体" panose="02010600030101010101" pitchFamily="2" charset="-122"/>
              </a:rPr>
              <a:t>11.2 </a:t>
            </a:r>
            <a:r>
              <a:rPr lang="zh-CN" altLang="en-US">
                <a:latin typeface="宋体" panose="02010600030101010101" pitchFamily="2" charset="-122"/>
              </a:rPr>
              <a:t>哈密顿图</a:t>
            </a:r>
          </a:p>
        </p:txBody>
      </p:sp>
      <p:sp>
        <p:nvSpPr>
          <p:cNvPr id="823299" name="Rectangle 3"/>
          <p:cNvSpPr>
            <a:spLocks noGrp="1" noChangeArrowheads="1"/>
          </p:cNvSpPr>
          <p:nvPr>
            <p:ph sz="quarter" idx="1"/>
          </p:nvPr>
        </p:nvSpPr>
        <p:spPr/>
        <p:txBody>
          <a:bodyPr/>
          <a:lstStyle/>
          <a:p>
            <a:r>
              <a:rPr lang="zh-CN" altLang="en-US" dirty="0"/>
              <a:t>例题：</a:t>
            </a:r>
          </a:p>
          <a:p>
            <a:pPr lvl="1"/>
            <a:r>
              <a:rPr lang="zh-CN" altLang="en-US" dirty="0"/>
              <a:t>考虑在7天内安排7门课程的考试，</a:t>
            </a:r>
            <a:r>
              <a:rPr lang="zh-CN" altLang="en-US" dirty="0">
                <a:solidFill>
                  <a:srgbClr val="FF0000"/>
                </a:solidFill>
              </a:rPr>
              <a:t>使得同一位教师所任的两门课程考试不安排在接连的两天中。</a:t>
            </a:r>
            <a:r>
              <a:rPr lang="zh-CN" altLang="en-US" dirty="0"/>
              <a:t>试证明：如果没有教师担任多于4门课程，则符合上述要求的考试安排总是可能的。</a:t>
            </a:r>
            <a:endParaRPr lang="en-US" altLang="zh-CN" dirty="0"/>
          </a:p>
          <a:p>
            <a:pPr lvl="1"/>
            <a:r>
              <a:rPr lang="zh-CN" altLang="en-US" dirty="0"/>
              <a:t>利用图论解题的关键：</a:t>
            </a:r>
            <a:endParaRPr lang="en-US" altLang="zh-CN" dirty="0"/>
          </a:p>
          <a:p>
            <a:pPr lvl="2"/>
            <a:r>
              <a:rPr lang="zh-CN" altLang="en-US" dirty="0"/>
              <a:t>如何将特定对象抽象为顶点</a:t>
            </a:r>
            <a:endParaRPr lang="en-US" altLang="zh-CN" dirty="0"/>
          </a:p>
          <a:p>
            <a:pPr lvl="2"/>
            <a:r>
              <a:rPr lang="zh-CN" altLang="en-US" dirty="0"/>
              <a:t>如何对象之间的特定关系抽象为顶点之间的边</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p:txBody>
          <a:bodyPr/>
          <a:lstStyle/>
          <a:p>
            <a:r>
              <a:rPr lang="en-US" altLang="zh-CN">
                <a:latin typeface="宋体" panose="02010600030101010101" pitchFamily="2" charset="-122"/>
              </a:rPr>
              <a:t>11.2 </a:t>
            </a:r>
            <a:r>
              <a:rPr lang="zh-CN" altLang="en-US">
                <a:latin typeface="宋体" panose="02010600030101010101" pitchFamily="2" charset="-122"/>
              </a:rPr>
              <a:t>哈密顿图</a:t>
            </a:r>
          </a:p>
        </p:txBody>
      </p:sp>
      <p:sp>
        <p:nvSpPr>
          <p:cNvPr id="824323" name="Rectangle 3"/>
          <p:cNvSpPr>
            <a:spLocks noGrp="1" noChangeArrowheads="1"/>
          </p:cNvSpPr>
          <p:nvPr>
            <p:ph sz="quarter" idx="1"/>
          </p:nvPr>
        </p:nvSpPr>
        <p:spPr/>
        <p:txBody>
          <a:bodyPr/>
          <a:lstStyle/>
          <a:p>
            <a:r>
              <a:rPr lang="zh-CN" altLang="en-US" sz="2800" dirty="0"/>
              <a:t>证明：</a:t>
            </a:r>
          </a:p>
          <a:p>
            <a:pPr lvl="1"/>
            <a:r>
              <a:rPr lang="zh-CN" altLang="en-US" sz="2800" dirty="0"/>
              <a:t>设</a:t>
            </a:r>
            <a:r>
              <a:rPr lang="en-US" altLang="zh-CN" sz="2800" dirty="0"/>
              <a:t>G</a:t>
            </a:r>
            <a:r>
              <a:rPr lang="zh-CN" altLang="en-US" sz="2800" dirty="0"/>
              <a:t>为具有7个顶点的图：</a:t>
            </a:r>
            <a:endParaRPr lang="en-US" altLang="zh-CN" sz="2800" dirty="0"/>
          </a:p>
          <a:p>
            <a:pPr lvl="2"/>
            <a:r>
              <a:rPr lang="zh-CN" altLang="en-US" sz="2800" dirty="0"/>
              <a:t>每个顶点对应于一门考试；</a:t>
            </a:r>
            <a:endParaRPr lang="en-US" altLang="zh-CN" sz="2800" dirty="0"/>
          </a:p>
          <a:p>
            <a:pPr lvl="2"/>
            <a:r>
              <a:rPr lang="zh-CN" altLang="en-US" sz="2800" dirty="0">
                <a:solidFill>
                  <a:srgbClr val="FF0000"/>
                </a:solidFill>
              </a:rPr>
              <a:t>如果这两个顶点对应的课程考试是由不同教师担任的</a:t>
            </a:r>
            <a:r>
              <a:rPr lang="zh-CN" altLang="en-US" sz="2800" dirty="0"/>
              <a:t>，那么在这两个顶点之间有一条边</a:t>
            </a:r>
          </a:p>
          <a:p>
            <a:pPr lvl="1"/>
            <a:r>
              <a:rPr lang="zh-CN" altLang="en-US" sz="2800" dirty="0"/>
              <a:t>因为</a:t>
            </a:r>
            <a:r>
              <a:rPr lang="zh-CN" altLang="en-US" sz="2800" dirty="0">
                <a:solidFill>
                  <a:srgbClr val="FF0000"/>
                </a:solidFill>
              </a:rPr>
              <a:t>每个</a:t>
            </a:r>
            <a:r>
              <a:rPr lang="zh-CN" altLang="en-US" sz="2800" dirty="0"/>
              <a:t>教师</a:t>
            </a:r>
            <a:r>
              <a:rPr lang="zh-CN" altLang="en-US" sz="2800" dirty="0">
                <a:solidFill>
                  <a:srgbClr val="FF0000"/>
                </a:solidFill>
              </a:rPr>
              <a:t>所担任课程数不超过4，故每个顶点的度数至少是3</a:t>
            </a:r>
            <a:endParaRPr lang="en-US" altLang="zh-CN" sz="2800" dirty="0">
              <a:solidFill>
                <a:srgbClr val="FF0000"/>
              </a:solidFill>
            </a:endParaRPr>
          </a:p>
          <a:p>
            <a:pPr lvl="1"/>
            <a:r>
              <a:rPr lang="zh-CN" altLang="en-US" sz="2800" dirty="0"/>
              <a:t>任两个顶点的度数之和至少是6，故</a:t>
            </a:r>
            <a:r>
              <a:rPr lang="en-US" altLang="zh-CN" sz="2800" dirty="0"/>
              <a:t>G</a:t>
            </a:r>
            <a:r>
              <a:rPr lang="zh-CN" altLang="en-US" sz="2800" dirty="0"/>
              <a:t>总是包含一条哈密顿通路，它对应于一个7门考试科目的一个适当的安排。</a:t>
            </a:r>
            <a:endParaRPr lang="en-US" altLang="zh-CN" sz="2800" dirty="0"/>
          </a:p>
          <a:p>
            <a:pPr lvl="1"/>
            <a:r>
              <a:rPr lang="zh-CN" altLang="en-US" sz="2800" dirty="0">
                <a:solidFill>
                  <a:srgbClr val="FF0000"/>
                </a:solidFill>
              </a:rPr>
              <a:t>我觉得证明有问题！</a:t>
            </a:r>
            <a:endParaRPr lang="en-US" altLang="zh-CN" sz="2800" dirty="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反例</a:t>
            </a:r>
          </a:p>
        </p:txBody>
      </p:sp>
      <p:sp>
        <p:nvSpPr>
          <p:cNvPr id="3" name="内容占位符 2"/>
          <p:cNvSpPr>
            <a:spLocks noGrp="1"/>
          </p:cNvSpPr>
          <p:nvPr>
            <p:ph sz="quarter" idx="1"/>
          </p:nvPr>
        </p:nvSpPr>
        <p:spPr/>
        <p:txBody>
          <a:bodyPr numCol="2"/>
          <a:lstStyle/>
          <a:p>
            <a:r>
              <a:rPr lang="zh-CN" altLang="en-US" sz="2000" dirty="0"/>
              <a:t>教师集合：</a:t>
            </a:r>
            <a:r>
              <a:rPr lang="en-US" altLang="zh-CN" sz="2000" dirty="0"/>
              <a:t>{T1</a:t>
            </a:r>
            <a:r>
              <a:rPr lang="zh-CN" altLang="en-US" sz="2000" dirty="0"/>
              <a:t>，</a:t>
            </a:r>
            <a:r>
              <a:rPr lang="en-US" altLang="zh-CN" sz="2000" dirty="0"/>
              <a:t> T2</a:t>
            </a:r>
            <a:r>
              <a:rPr lang="zh-CN" altLang="en-US" sz="2000" dirty="0"/>
              <a:t>，</a:t>
            </a:r>
            <a:r>
              <a:rPr lang="en-US" altLang="zh-CN" sz="2000" dirty="0"/>
              <a:t> T3</a:t>
            </a:r>
            <a:r>
              <a:rPr lang="zh-CN" altLang="en-US" sz="2000" dirty="0"/>
              <a:t>，</a:t>
            </a:r>
            <a:r>
              <a:rPr lang="en-US" altLang="zh-CN" sz="2000" dirty="0"/>
              <a:t> T4</a:t>
            </a:r>
            <a:r>
              <a:rPr lang="zh-CN" altLang="en-US" sz="2000" dirty="0"/>
              <a:t>，</a:t>
            </a:r>
            <a:r>
              <a:rPr lang="en-US" altLang="zh-CN" sz="2000" dirty="0"/>
              <a:t> T5</a:t>
            </a:r>
            <a:r>
              <a:rPr lang="zh-CN" altLang="en-US" sz="2000" dirty="0"/>
              <a:t>，</a:t>
            </a:r>
            <a:r>
              <a:rPr lang="en-US" altLang="zh-CN" sz="2000" dirty="0"/>
              <a:t> T6</a:t>
            </a:r>
            <a:r>
              <a:rPr lang="zh-CN" altLang="en-US" sz="2000" dirty="0"/>
              <a:t>，</a:t>
            </a:r>
            <a:r>
              <a:rPr lang="en-US" altLang="zh-CN" sz="2000" dirty="0"/>
              <a:t> T7}</a:t>
            </a:r>
          </a:p>
          <a:p>
            <a:r>
              <a:rPr lang="zh-CN" altLang="en-US" sz="2000" dirty="0"/>
              <a:t>课程集合：</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a:t>
            </a:r>
            <a:r>
              <a:rPr lang="en-US" altLang="zh-CN" sz="2000" dirty="0"/>
              <a:t>4</a:t>
            </a:r>
            <a:r>
              <a:rPr lang="zh-CN" altLang="en-US" sz="2000" dirty="0"/>
              <a:t>，</a:t>
            </a:r>
            <a:r>
              <a:rPr lang="en-US" altLang="zh-CN" sz="2000" dirty="0"/>
              <a:t>5</a:t>
            </a:r>
            <a:r>
              <a:rPr lang="zh-CN" altLang="en-US" sz="2000" dirty="0"/>
              <a:t>，</a:t>
            </a:r>
            <a:r>
              <a:rPr lang="en-US" altLang="zh-CN" sz="2000" dirty="0"/>
              <a:t>6</a:t>
            </a:r>
            <a:r>
              <a:rPr lang="zh-CN" altLang="en-US" sz="2000" dirty="0"/>
              <a:t>，</a:t>
            </a:r>
            <a:r>
              <a:rPr lang="en-US" altLang="zh-CN" sz="2000" dirty="0"/>
              <a:t>7}</a:t>
            </a:r>
          </a:p>
          <a:p>
            <a:r>
              <a:rPr lang="zh-CN" altLang="en-US" sz="2000" dirty="0"/>
              <a:t>授课安排：</a:t>
            </a:r>
            <a:endParaRPr lang="en-US" altLang="zh-CN" sz="2000" dirty="0"/>
          </a:p>
          <a:p>
            <a:pPr lvl="1"/>
            <a:r>
              <a:rPr lang="en-US" altLang="zh-CN" sz="2000" dirty="0"/>
              <a:t>T1</a:t>
            </a:r>
            <a:r>
              <a:rPr lang="zh-CN" altLang="en-US" sz="2000" dirty="0"/>
              <a:t>：</a:t>
            </a:r>
            <a:r>
              <a:rPr lang="en-US" altLang="zh-CN" sz="2000" dirty="0"/>
              <a:t>1234</a:t>
            </a:r>
          </a:p>
          <a:p>
            <a:pPr lvl="1"/>
            <a:r>
              <a:rPr lang="en-US" altLang="zh-CN" sz="2000" dirty="0"/>
              <a:t>T2</a:t>
            </a:r>
            <a:r>
              <a:rPr lang="zh-CN" altLang="en-US" sz="2000" dirty="0"/>
              <a:t>：</a:t>
            </a:r>
            <a:r>
              <a:rPr lang="en-US" altLang="zh-CN" sz="2000" dirty="0"/>
              <a:t>1567</a:t>
            </a:r>
          </a:p>
          <a:p>
            <a:pPr lvl="1"/>
            <a:r>
              <a:rPr lang="en-US" altLang="zh-CN" sz="2000" dirty="0"/>
              <a:t>T3</a:t>
            </a:r>
            <a:r>
              <a:rPr lang="zh-CN" altLang="en-US" sz="2000" dirty="0"/>
              <a:t>：</a:t>
            </a:r>
            <a:r>
              <a:rPr lang="en-US" altLang="zh-CN" sz="2000" dirty="0"/>
              <a:t>2567</a:t>
            </a:r>
          </a:p>
          <a:p>
            <a:pPr lvl="1"/>
            <a:r>
              <a:rPr lang="en-US" altLang="zh-CN" sz="2000" dirty="0"/>
              <a:t>T4</a:t>
            </a:r>
            <a:r>
              <a:rPr lang="zh-CN" altLang="en-US" sz="2000" dirty="0"/>
              <a:t>：</a:t>
            </a:r>
            <a:r>
              <a:rPr lang="en-US" altLang="zh-CN" sz="2000" dirty="0"/>
              <a:t>3567</a:t>
            </a:r>
          </a:p>
          <a:p>
            <a:pPr lvl="1"/>
            <a:r>
              <a:rPr lang="en-US" altLang="zh-CN" sz="2000" dirty="0"/>
              <a:t>T5</a:t>
            </a:r>
            <a:r>
              <a:rPr lang="zh-CN" altLang="en-US" sz="2000" dirty="0"/>
              <a:t>：</a:t>
            </a:r>
            <a:r>
              <a:rPr lang="en-US" altLang="zh-CN" sz="2000" dirty="0"/>
              <a:t>4567</a:t>
            </a:r>
          </a:p>
          <a:p>
            <a:pPr lvl="1"/>
            <a:r>
              <a:rPr lang="en-US" altLang="zh-CN" sz="2000" dirty="0"/>
              <a:t>T6</a:t>
            </a:r>
            <a:r>
              <a:rPr lang="zh-CN" altLang="en-US" sz="2000" dirty="0"/>
              <a:t>：</a:t>
            </a:r>
            <a:r>
              <a:rPr lang="en-US" altLang="zh-CN" sz="2000" dirty="0"/>
              <a:t>5234</a:t>
            </a:r>
          </a:p>
          <a:p>
            <a:pPr lvl="1"/>
            <a:r>
              <a:rPr lang="en-US" altLang="zh-CN" sz="2000" dirty="0"/>
              <a:t>T7</a:t>
            </a:r>
            <a:r>
              <a:rPr lang="zh-CN" altLang="en-US" sz="2000" dirty="0"/>
              <a:t>：</a:t>
            </a:r>
            <a:r>
              <a:rPr lang="en-US" altLang="zh-CN" sz="2000" dirty="0"/>
              <a:t>6234</a:t>
            </a:r>
          </a:p>
          <a:p>
            <a:pPr lvl="1"/>
            <a:r>
              <a:rPr lang="zh-CN" altLang="en-US" sz="2000" dirty="0"/>
              <a:t>问题出在：“因为每个教师所担任课程数不超过</a:t>
            </a:r>
            <a:r>
              <a:rPr lang="en-US" altLang="zh-CN" sz="2000" dirty="0"/>
              <a:t>4</a:t>
            </a:r>
            <a:r>
              <a:rPr lang="zh-CN" altLang="en-US" sz="2000" dirty="0"/>
              <a:t>，故每个顶点的度数至少是</a:t>
            </a:r>
            <a:r>
              <a:rPr lang="en-US" altLang="zh-CN" sz="2000" dirty="0"/>
              <a:t>3</a:t>
            </a:r>
            <a:r>
              <a:rPr lang="zh-CN" altLang="en-US" sz="2000" dirty="0"/>
              <a:t>”</a:t>
            </a:r>
            <a:endParaRPr lang="en-US" altLang="zh-CN" sz="2000" dirty="0"/>
          </a:p>
          <a:p>
            <a:pPr lvl="1"/>
            <a:endParaRPr lang="en-US" altLang="zh-CN" sz="2000" dirty="0"/>
          </a:p>
        </p:txBody>
      </p:sp>
    </p:spTree>
    <p:extLst>
      <p:ext uri="{BB962C8B-B14F-4D97-AF65-F5344CB8AC3E}">
        <p14:creationId xmlns:p14="http://schemas.microsoft.com/office/powerpoint/2010/main" val="227698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8" name="Rectangle 1028"/>
          <p:cNvSpPr>
            <a:spLocks noGrp="1" noChangeArrowheads="1"/>
          </p:cNvSpPr>
          <p:nvPr>
            <p:ph type="title"/>
          </p:nvPr>
        </p:nvSpPr>
        <p:spPr/>
        <p:txBody>
          <a:bodyPr/>
          <a:lstStyle/>
          <a:p>
            <a:r>
              <a:rPr lang="zh-CN" altLang="en-US" sz="3400"/>
              <a:t>一、欧拉通路、欧拉回路、欧拉图、半欧拉图的定义</a:t>
            </a:r>
          </a:p>
        </p:txBody>
      </p:sp>
      <p:sp>
        <p:nvSpPr>
          <p:cNvPr id="630787" name="Rectangle 1027"/>
          <p:cNvSpPr>
            <a:spLocks noGrp="1" noChangeArrowheads="1"/>
          </p:cNvSpPr>
          <p:nvPr>
            <p:ph sz="quarter" idx="1"/>
          </p:nvPr>
        </p:nvSpPr>
        <p:spPr/>
        <p:txBody>
          <a:bodyPr/>
          <a:lstStyle/>
          <a:p>
            <a:r>
              <a:rPr lang="zh-CN" altLang="en-US" dirty="0"/>
              <a:t>欧拉通路是图中经过所有边的</a:t>
            </a:r>
            <a:r>
              <a:rPr lang="zh-CN" altLang="en-US" u="sng" dirty="0">
                <a:solidFill>
                  <a:srgbClr val="FF0000"/>
                </a:solidFill>
              </a:rPr>
              <a:t>生成通路</a:t>
            </a:r>
          </a:p>
          <a:p>
            <a:pPr lvl="1"/>
            <a:r>
              <a:rPr lang="zh-CN" altLang="en-US" dirty="0"/>
              <a:t>经过所有顶点的通路称为生成通路</a:t>
            </a:r>
            <a:endParaRPr lang="en-US" altLang="zh-CN" dirty="0"/>
          </a:p>
          <a:p>
            <a:pPr lvl="1"/>
            <a:r>
              <a:rPr lang="zh-CN" altLang="en-US" dirty="0"/>
              <a:t>经过所有顶点的回路称为生成回路</a:t>
            </a:r>
          </a:p>
          <a:p>
            <a:r>
              <a:rPr lang="zh-CN" altLang="en-US" dirty="0"/>
              <a:t>欧拉回路是经过所有边的生成回路</a:t>
            </a:r>
          </a:p>
          <a:p>
            <a:r>
              <a:rPr lang="zh-CN" altLang="en-US" dirty="0">
                <a:solidFill>
                  <a:srgbClr val="FF0000"/>
                </a:solidFill>
              </a:rPr>
              <a:t>在欧拉通路或欧拉回路中，顶点可以重复出现，边不可以重复出现</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sz="quarter" idx="1"/>
          </p:nvPr>
        </p:nvSpPr>
        <p:spPr/>
        <p:txBody>
          <a:bodyPr/>
          <a:lstStyle/>
          <a:p>
            <a:r>
              <a:rPr lang="zh-CN" altLang="en-US" dirty="0"/>
              <a:t>铁道部门要在某铁路区间检修维护，希望不重复或尽可能少重复地在铁路线上穿行。另，有部队要利用上述铁路给驻地运送给养，希望每次运送时凡到过的驻地不再前往。他们是否能够如愿？如果不能如愿，是否有适当的办法达到这一目的，而又使付出的代价最少？</a:t>
            </a:r>
            <a:endParaRPr lang="en-US" altLang="zh-CN" dirty="0"/>
          </a:p>
          <a:p>
            <a:r>
              <a:rPr lang="zh-CN" altLang="en-US" dirty="0"/>
              <a:t>第一个答案是否定的，第二个答案是肯定的？</a:t>
            </a:r>
          </a:p>
        </p:txBody>
      </p:sp>
      <p:pic>
        <p:nvPicPr>
          <p:cNvPr id="4" name="图片 3"/>
          <p:cNvPicPr>
            <a:picLocks noChangeAspect="1"/>
          </p:cNvPicPr>
          <p:nvPr/>
        </p:nvPicPr>
        <p:blipFill>
          <a:blip r:embed="rId2"/>
          <a:stretch>
            <a:fillRect/>
          </a:stretch>
        </p:blipFill>
        <p:spPr>
          <a:xfrm>
            <a:off x="8688288" y="3717032"/>
            <a:ext cx="2555696" cy="1861374"/>
          </a:xfrm>
          <a:prstGeom prst="rect">
            <a:avLst/>
          </a:prstGeom>
        </p:spPr>
      </p:pic>
    </p:spTree>
    <p:extLst>
      <p:ext uri="{BB962C8B-B14F-4D97-AF65-F5344CB8AC3E}">
        <p14:creationId xmlns:p14="http://schemas.microsoft.com/office/powerpoint/2010/main" val="3568302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sz="quarter" idx="1"/>
          </p:nvPr>
        </p:nvSpPr>
        <p:spPr/>
        <p:txBody>
          <a:bodyPr/>
          <a:lstStyle/>
          <a:p>
            <a:r>
              <a:rPr lang="zh-CN" altLang="en-US" dirty="0"/>
              <a:t>下图是一个生活小区的道路示意图。道路清扫工人能否从小区大门出发清扫所有的道路一遍后从该大 门离开？能否从大门</a:t>
            </a:r>
            <a:r>
              <a:rPr lang="en-US" altLang="zh-CN" dirty="0"/>
              <a:t>1</a:t>
            </a:r>
            <a:r>
              <a:rPr lang="zh-CN" altLang="en-US" dirty="0"/>
              <a:t>出发清扫所有的道路一遍后从小区大门</a:t>
            </a:r>
            <a:r>
              <a:rPr lang="en-US" altLang="zh-CN" dirty="0"/>
              <a:t>2</a:t>
            </a:r>
            <a:r>
              <a:rPr lang="zh-CN" altLang="en-US" dirty="0"/>
              <a:t>离开？</a:t>
            </a:r>
            <a:endParaRPr lang="en-US" altLang="zh-CN" dirty="0"/>
          </a:p>
        </p:txBody>
      </p:sp>
      <p:pic>
        <p:nvPicPr>
          <p:cNvPr id="5" name="图片 4"/>
          <p:cNvPicPr>
            <a:picLocks noChangeAspect="1"/>
          </p:cNvPicPr>
          <p:nvPr/>
        </p:nvPicPr>
        <p:blipFill>
          <a:blip r:embed="rId3"/>
          <a:stretch>
            <a:fillRect/>
          </a:stretch>
        </p:blipFill>
        <p:spPr>
          <a:xfrm>
            <a:off x="1932150" y="3567729"/>
            <a:ext cx="4050856" cy="2528271"/>
          </a:xfrm>
          <a:prstGeom prst="rect">
            <a:avLst/>
          </a:prstGeom>
        </p:spPr>
      </p:pic>
      <p:grpSp>
        <p:nvGrpSpPr>
          <p:cNvPr id="50" name="组合 49"/>
          <p:cNvGrpSpPr/>
          <p:nvPr/>
        </p:nvGrpSpPr>
        <p:grpSpPr>
          <a:xfrm>
            <a:off x="7034742" y="3603580"/>
            <a:ext cx="4111322" cy="2088232"/>
            <a:chOff x="7032104" y="3717032"/>
            <a:chExt cx="4111322" cy="2088232"/>
          </a:xfrm>
        </p:grpSpPr>
        <p:grpSp>
          <p:nvGrpSpPr>
            <p:cNvPr id="34" name="组合 33"/>
            <p:cNvGrpSpPr/>
            <p:nvPr/>
          </p:nvGrpSpPr>
          <p:grpSpPr>
            <a:xfrm>
              <a:off x="7194382" y="3825044"/>
              <a:ext cx="3867712" cy="1949368"/>
              <a:chOff x="7147043" y="3824260"/>
              <a:chExt cx="3867712" cy="1949368"/>
            </a:xfrm>
          </p:grpSpPr>
          <p:cxnSp>
            <p:nvCxnSpPr>
              <p:cNvPr id="19" name="直接连接符 18"/>
              <p:cNvCxnSpPr/>
              <p:nvPr/>
            </p:nvCxnSpPr>
            <p:spPr>
              <a:xfrm>
                <a:off x="7241262" y="5047466"/>
                <a:ext cx="3679274"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7248128" y="5687536"/>
                <a:ext cx="3679274"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7241262" y="3824260"/>
                <a:ext cx="3679274"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7241262" y="4436899"/>
                <a:ext cx="3679274"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H="1">
                <a:off x="7147043" y="3921506"/>
                <a:ext cx="1518" cy="16581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flipH="1">
                <a:off x="11013237" y="3921506"/>
                <a:ext cx="1518" cy="16581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直接连接符 25"/>
              <p:cNvCxnSpPr>
                <a:endCxn id="16" idx="5"/>
              </p:cNvCxnSpPr>
              <p:nvPr/>
            </p:nvCxnSpPr>
            <p:spPr>
              <a:xfrm>
                <a:off x="7162888" y="4436899"/>
                <a:ext cx="2285852" cy="133672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直接连接符 27"/>
              <p:cNvCxnSpPr>
                <a:endCxn id="16" idx="7"/>
              </p:cNvCxnSpPr>
              <p:nvPr/>
            </p:nvCxnSpPr>
            <p:spPr>
              <a:xfrm flipH="1">
                <a:off x="9448740" y="4449113"/>
                <a:ext cx="618046" cy="117176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a:endCxn id="13" idx="1"/>
              </p:cNvCxnSpPr>
              <p:nvPr/>
            </p:nvCxnSpPr>
            <p:spPr>
              <a:xfrm>
                <a:off x="10126832" y="4449113"/>
                <a:ext cx="320476" cy="54769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直接连接符 31"/>
              <p:cNvCxnSpPr>
                <a:endCxn id="13" idx="3"/>
              </p:cNvCxnSpPr>
              <p:nvPr/>
            </p:nvCxnSpPr>
            <p:spPr>
              <a:xfrm flipH="1">
                <a:off x="10447308" y="4428647"/>
                <a:ext cx="529267" cy="72091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7032104" y="3717032"/>
              <a:ext cx="4111322" cy="2088232"/>
              <a:chOff x="7025238" y="3717032"/>
              <a:chExt cx="4111322" cy="2088232"/>
            </a:xfrm>
          </p:grpSpPr>
          <p:sp>
            <p:nvSpPr>
              <p:cNvPr id="37" name="椭圆 36"/>
              <p:cNvSpPr/>
              <p:nvPr/>
            </p:nvSpPr>
            <p:spPr>
              <a:xfrm>
                <a:off x="7025238" y="3717032"/>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38" name="椭圆 37"/>
              <p:cNvSpPr/>
              <p:nvPr/>
            </p:nvSpPr>
            <p:spPr>
              <a:xfrm>
                <a:off x="7025238" y="4965170"/>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39" name="椭圆 38"/>
              <p:cNvSpPr/>
              <p:nvPr/>
            </p:nvSpPr>
            <p:spPr>
              <a:xfrm>
                <a:off x="7025238" y="4341101"/>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0" name="椭圆 39"/>
              <p:cNvSpPr/>
              <p:nvPr/>
            </p:nvSpPr>
            <p:spPr>
              <a:xfrm>
                <a:off x="7025238" y="5589240"/>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1" name="椭圆 40"/>
              <p:cNvSpPr/>
              <p:nvPr/>
            </p:nvSpPr>
            <p:spPr>
              <a:xfrm>
                <a:off x="10920536" y="3717032"/>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2" name="椭圆 41"/>
              <p:cNvSpPr/>
              <p:nvPr/>
            </p:nvSpPr>
            <p:spPr>
              <a:xfrm>
                <a:off x="10920536" y="4965170"/>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3" name="椭圆 42"/>
              <p:cNvSpPr/>
              <p:nvPr/>
            </p:nvSpPr>
            <p:spPr>
              <a:xfrm>
                <a:off x="10920536" y="4341101"/>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4" name="椭圆 43"/>
              <p:cNvSpPr/>
              <p:nvPr/>
            </p:nvSpPr>
            <p:spPr>
              <a:xfrm>
                <a:off x="10920536" y="5589240"/>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5" name="椭圆 44"/>
              <p:cNvSpPr/>
              <p:nvPr/>
            </p:nvSpPr>
            <p:spPr>
              <a:xfrm>
                <a:off x="10415672" y="4965170"/>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6" name="椭圆 45"/>
              <p:cNvSpPr/>
              <p:nvPr/>
            </p:nvSpPr>
            <p:spPr>
              <a:xfrm>
                <a:off x="8256240" y="4941168"/>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7" name="椭圆 46"/>
              <p:cNvSpPr/>
              <p:nvPr/>
            </p:nvSpPr>
            <p:spPr>
              <a:xfrm>
                <a:off x="9984432" y="4341101"/>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8" name="椭圆 47"/>
              <p:cNvSpPr/>
              <p:nvPr/>
            </p:nvSpPr>
            <p:spPr>
              <a:xfrm>
                <a:off x="9264352" y="5589240"/>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sp>
            <p:nvSpPr>
              <p:cNvPr id="49" name="椭圆 48"/>
              <p:cNvSpPr/>
              <p:nvPr/>
            </p:nvSpPr>
            <p:spPr>
              <a:xfrm>
                <a:off x="9624392" y="4941168"/>
                <a:ext cx="216024" cy="216024"/>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宋体" panose="02010600030101010101" pitchFamily="2" charset="-122"/>
                </a:endParaRPr>
              </a:p>
            </p:txBody>
          </p:sp>
        </p:grpSp>
      </p:grpSp>
    </p:spTree>
    <p:extLst>
      <p:ext uri="{BB962C8B-B14F-4D97-AF65-F5344CB8AC3E}">
        <p14:creationId xmlns:p14="http://schemas.microsoft.com/office/powerpoint/2010/main" val="408523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ChangeArrowheads="1"/>
          </p:cNvSpPr>
          <p:nvPr>
            <p:ph type="title"/>
          </p:nvPr>
        </p:nvSpPr>
        <p:spPr/>
        <p:txBody>
          <a:bodyPr/>
          <a:lstStyle/>
          <a:p>
            <a:r>
              <a:rPr lang="en-US" altLang="zh-CN">
                <a:solidFill>
                  <a:srgbClr val="000000"/>
                </a:solidFill>
                <a:latin typeface="宋体" panose="02010600030101010101" pitchFamily="2" charset="-122"/>
                <a:ea typeface=""/>
                <a:cs typeface=""/>
              </a:rPr>
              <a:t>11.3 </a:t>
            </a:r>
            <a:r>
              <a:rPr lang="zh-CN" altLang="en-US">
                <a:solidFill>
                  <a:srgbClr val="000000"/>
                </a:solidFill>
                <a:latin typeface="宋体" panose="02010600030101010101" pitchFamily="2" charset="-122"/>
                <a:ea typeface=""/>
                <a:cs typeface=""/>
              </a:rPr>
              <a:t>带权图与货郎担问题</a:t>
            </a:r>
          </a:p>
        </p:txBody>
      </p:sp>
      <p:sp>
        <p:nvSpPr>
          <p:cNvPr id="817155" name="Rectangle 3"/>
          <p:cNvSpPr>
            <a:spLocks noGrp="1" noChangeArrowheads="1"/>
          </p:cNvSpPr>
          <p:nvPr>
            <p:ph sz="quarter" idx="1"/>
          </p:nvPr>
        </p:nvSpPr>
        <p:spPr/>
        <p:txBody>
          <a:bodyPr/>
          <a:lstStyle/>
          <a:p>
            <a:pPr eaLnBrk="0" hangingPunct="0"/>
            <a:r>
              <a:rPr lang="zh-CN" altLang="en-US">
                <a:ea typeface="楷体_GB2312" pitchFamily="49" charset="-122"/>
              </a:rPr>
              <a:t>货郎担问题</a:t>
            </a:r>
          </a:p>
          <a:p>
            <a:pPr lvl="1" eaLnBrk="0" hangingPunct="0"/>
            <a:r>
              <a:rPr lang="zh-CN" altLang="en-US">
                <a:ea typeface="楷体_GB2312" pitchFamily="49" charset="-122"/>
              </a:rPr>
              <a:t>设有</a:t>
            </a:r>
            <a:r>
              <a:rPr lang="en-US" altLang="zh-CN">
                <a:ea typeface="楷体_GB2312" pitchFamily="49" charset="-122"/>
              </a:rPr>
              <a:t>n</a:t>
            </a:r>
            <a:r>
              <a:rPr lang="zh-CN" altLang="en-US">
                <a:ea typeface="楷体_GB2312" pitchFamily="49" charset="-122"/>
              </a:rPr>
              <a:t>个城市, 城市之间有道路, 道路的长度均大于或等于0, 可能是∞(城市之间无交通线)。</a:t>
            </a:r>
          </a:p>
          <a:p>
            <a:pPr lvl="1" eaLnBrk="0" hangingPunct="0"/>
            <a:r>
              <a:rPr lang="zh-CN" altLang="en-US">
                <a:ea typeface="楷体_GB2312" pitchFamily="49" charset="-122"/>
              </a:rPr>
              <a:t>一个旅行商从某个城市出发, 要经过每个城市一次且仅一次, 最后回到出发的城市, 问如何才能使他所走的路线最短？这就是著名的旅行商问题或货郎担问题。</a:t>
            </a:r>
          </a:p>
          <a:p>
            <a:pPr lvl="1" eaLnBrk="0" hangingPunct="0"/>
            <a:r>
              <a:rPr lang="zh-CN" altLang="en-US">
                <a:ea typeface="楷体_GB2312" pitchFamily="49" charset="-122"/>
              </a:rPr>
              <a:t>这个问题可化归为图论问题。</a:t>
            </a:r>
            <a:endParaRPr lang="en-US" altLang="zh-CN">
              <a:ea typeface="楷体_GB2312"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p:txBody>
          <a:bodyPr/>
          <a:lstStyle/>
          <a:p>
            <a:r>
              <a:rPr lang="en-US" altLang="zh-CN">
                <a:solidFill>
                  <a:srgbClr val="000000"/>
                </a:solidFill>
                <a:latin typeface="宋体" panose="02010600030101010101" pitchFamily="2" charset="-122"/>
                <a:ea typeface=""/>
                <a:cs typeface=""/>
              </a:rPr>
              <a:t>11.3 </a:t>
            </a:r>
            <a:r>
              <a:rPr lang="zh-CN" altLang="en-US">
                <a:solidFill>
                  <a:srgbClr val="000000"/>
                </a:solidFill>
                <a:latin typeface="宋体" panose="02010600030101010101" pitchFamily="2" charset="-122"/>
                <a:ea typeface=""/>
                <a:cs typeface=""/>
              </a:rPr>
              <a:t>带权图与货郎担问题</a:t>
            </a:r>
          </a:p>
        </p:txBody>
      </p:sp>
      <p:sp>
        <p:nvSpPr>
          <p:cNvPr id="818179" name="Rectangle 3"/>
          <p:cNvSpPr>
            <a:spLocks noGrp="1" noChangeArrowheads="1"/>
          </p:cNvSpPr>
          <p:nvPr>
            <p:ph sz="quarter" idx="1"/>
          </p:nvPr>
        </p:nvSpPr>
        <p:spPr/>
        <p:txBody>
          <a:bodyPr/>
          <a:lstStyle/>
          <a:p>
            <a:pPr eaLnBrk="0" hangingPunct="0"/>
            <a:r>
              <a:rPr lang="zh-CN" altLang="en-US" dirty="0">
                <a:ea typeface="楷体_GB2312" pitchFamily="49" charset="-122"/>
              </a:rPr>
              <a:t>设</a:t>
            </a:r>
            <a:r>
              <a:rPr lang="en-US" altLang="zh-CN" dirty="0">
                <a:ea typeface="楷体_GB2312" pitchFamily="49" charset="-122"/>
              </a:rPr>
              <a:t>G=&lt;V,E,W&gt;，</a:t>
            </a:r>
            <a:r>
              <a:rPr lang="zh-CN" altLang="en-US" dirty="0">
                <a:ea typeface="楷体_GB2312" pitchFamily="49" charset="-122"/>
              </a:rPr>
              <a:t>为一个</a:t>
            </a:r>
            <a:r>
              <a:rPr lang="en-US" altLang="zh-CN" dirty="0">
                <a:solidFill>
                  <a:srgbClr val="FF0000"/>
                </a:solidFill>
                <a:ea typeface="楷体_GB2312" pitchFamily="49" charset="-122"/>
              </a:rPr>
              <a:t>n</a:t>
            </a:r>
            <a:r>
              <a:rPr lang="zh-CN" altLang="en-US" dirty="0">
                <a:solidFill>
                  <a:srgbClr val="FF0000"/>
                </a:solidFill>
                <a:ea typeface="楷体_GB2312" pitchFamily="49" charset="-122"/>
              </a:rPr>
              <a:t>阶完全带权图</a:t>
            </a:r>
            <a:r>
              <a:rPr lang="en-US" altLang="zh-CN" dirty="0" err="1">
                <a:solidFill>
                  <a:srgbClr val="FF0000"/>
                </a:solidFill>
                <a:ea typeface="楷体_GB2312" pitchFamily="49" charset="-122"/>
              </a:rPr>
              <a:t>K</a:t>
            </a:r>
            <a:r>
              <a:rPr lang="en-US" altLang="zh-CN" baseline="-30000" dirty="0" err="1">
                <a:solidFill>
                  <a:srgbClr val="FF0000"/>
                </a:solidFill>
                <a:ea typeface="楷体_GB2312" pitchFamily="49" charset="-122"/>
              </a:rPr>
              <a:t>n</a:t>
            </a:r>
            <a:r>
              <a:rPr lang="en-US" altLang="zh-CN" dirty="0">
                <a:ea typeface="楷体_GB2312" pitchFamily="49" charset="-122"/>
              </a:rPr>
              <a:t>，</a:t>
            </a:r>
            <a:r>
              <a:rPr lang="zh-CN" altLang="en-US" dirty="0">
                <a:ea typeface="楷体_GB2312" pitchFamily="49" charset="-122"/>
              </a:rPr>
              <a:t>各边的权非负，且有的边的</a:t>
            </a:r>
            <a:r>
              <a:rPr lang="zh-CN" altLang="en-US" dirty="0">
                <a:solidFill>
                  <a:srgbClr val="FF0000"/>
                </a:solidFill>
                <a:ea typeface="楷体_GB2312" pitchFamily="49" charset="-122"/>
              </a:rPr>
              <a:t>权可能为∞</a:t>
            </a:r>
            <a:r>
              <a:rPr lang="zh-CN" altLang="en-US" dirty="0">
                <a:ea typeface="楷体_GB2312" pitchFamily="49" charset="-122"/>
              </a:rPr>
              <a:t>.求</a:t>
            </a:r>
            <a:r>
              <a:rPr lang="en-US" altLang="zh-CN" dirty="0">
                <a:ea typeface="楷体_GB2312" pitchFamily="49" charset="-122"/>
              </a:rPr>
              <a:t>G</a:t>
            </a:r>
            <a:r>
              <a:rPr lang="zh-CN" altLang="en-US" dirty="0">
                <a:ea typeface="楷体_GB2312" pitchFamily="49" charset="-122"/>
              </a:rPr>
              <a:t>中一条最短的哈密顿回路，这就是货郎担问题的数学模型。</a:t>
            </a:r>
          </a:p>
          <a:p>
            <a:pPr eaLnBrk="0" hangingPunct="0"/>
            <a:r>
              <a:rPr lang="zh-CN" altLang="en-US" dirty="0">
                <a:ea typeface="楷体_GB2312" pitchFamily="49" charset="-122"/>
              </a:rPr>
              <a:t>在货郎担问题中，不考虑始点（终点）的区别以及顺时针行遍与逆时针行遍的区别</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p:txBody>
          <a:bodyPr/>
          <a:lstStyle/>
          <a:p>
            <a:r>
              <a:rPr lang="en-US" altLang="zh-CN">
                <a:solidFill>
                  <a:srgbClr val="000000"/>
                </a:solidFill>
                <a:latin typeface="宋体" panose="02010600030101010101" pitchFamily="2" charset="-122"/>
                <a:ea typeface=""/>
                <a:cs typeface=""/>
              </a:rPr>
              <a:t>11.3 </a:t>
            </a:r>
            <a:r>
              <a:rPr lang="zh-CN" altLang="en-US">
                <a:solidFill>
                  <a:srgbClr val="000000"/>
                </a:solidFill>
                <a:latin typeface="宋体" panose="02010600030101010101" pitchFamily="2" charset="-122"/>
                <a:ea typeface=""/>
                <a:cs typeface=""/>
              </a:rPr>
              <a:t>带权图与货郎担问题</a:t>
            </a:r>
          </a:p>
        </p:txBody>
      </p:sp>
      <p:sp>
        <p:nvSpPr>
          <p:cNvPr id="819204" name="Rectangle 4"/>
          <p:cNvSpPr>
            <a:spLocks noGrp="1" noChangeArrowheads="1"/>
          </p:cNvSpPr>
          <p:nvPr>
            <p:ph sz="quarter" idx="1"/>
          </p:nvPr>
        </p:nvSpPr>
        <p:spPr/>
        <p:txBody>
          <a:bodyPr/>
          <a:lstStyle/>
          <a:p>
            <a:pPr>
              <a:lnSpc>
                <a:spcPct val="80000"/>
              </a:lnSpc>
            </a:pPr>
            <a:r>
              <a:rPr lang="zh-CN" altLang="en-US" sz="2800" dirty="0">
                <a:solidFill>
                  <a:srgbClr val="FF0000"/>
                </a:solidFill>
              </a:rPr>
              <a:t>在</a:t>
            </a:r>
            <a:r>
              <a:rPr lang="en-US" altLang="zh-CN" sz="2800" dirty="0">
                <a:solidFill>
                  <a:srgbClr val="FF0000"/>
                </a:solidFill>
              </a:rPr>
              <a:t>n</a:t>
            </a:r>
            <a:r>
              <a:rPr lang="zh-CN" altLang="en-US" sz="2800" dirty="0">
                <a:solidFill>
                  <a:srgbClr val="FF0000"/>
                </a:solidFill>
              </a:rPr>
              <a:t>阶完全带权图中</a:t>
            </a:r>
            <a:r>
              <a:rPr lang="zh-CN" altLang="en-US" sz="2800" dirty="0"/>
              <a:t>, 共存在(</a:t>
            </a:r>
            <a:r>
              <a:rPr lang="en-US" altLang="zh-CN" sz="2800" dirty="0"/>
              <a:t>n-1)!/2</a:t>
            </a:r>
            <a:r>
              <a:rPr lang="zh-CN" altLang="en-US" sz="2800" dirty="0"/>
              <a:t>种不同的哈密顿回路, 经过比较可找出其最短的哈密顿回路。</a:t>
            </a:r>
          </a:p>
          <a:p>
            <a:pPr>
              <a:lnSpc>
                <a:spcPct val="80000"/>
              </a:lnSpc>
            </a:pPr>
            <a:r>
              <a:rPr lang="zh-CN" altLang="en-US" sz="2800" dirty="0"/>
              <a:t>当</a:t>
            </a:r>
            <a:r>
              <a:rPr lang="en-US" altLang="zh-CN" sz="2800" dirty="0"/>
              <a:t>n=4</a:t>
            </a:r>
            <a:r>
              <a:rPr lang="zh-CN" altLang="en-US" sz="2800" dirty="0"/>
              <a:t>时, 有3种不同的哈密顿回路</a:t>
            </a:r>
          </a:p>
          <a:p>
            <a:pPr>
              <a:lnSpc>
                <a:spcPct val="80000"/>
              </a:lnSpc>
            </a:pPr>
            <a:r>
              <a:rPr lang="zh-CN" altLang="en-US" sz="2800" dirty="0"/>
              <a:t>当</a:t>
            </a:r>
            <a:r>
              <a:rPr lang="en-US" altLang="zh-CN" sz="2800" dirty="0"/>
              <a:t>n=5</a:t>
            </a:r>
            <a:r>
              <a:rPr lang="zh-CN" altLang="en-US" sz="2800" dirty="0"/>
              <a:t>时, 有12种不同的哈密顿回路</a:t>
            </a:r>
          </a:p>
          <a:p>
            <a:pPr>
              <a:lnSpc>
                <a:spcPct val="80000"/>
              </a:lnSpc>
            </a:pPr>
            <a:r>
              <a:rPr lang="zh-CN" altLang="en-US" sz="2800" dirty="0"/>
              <a:t>当</a:t>
            </a:r>
            <a:r>
              <a:rPr lang="en-US" altLang="zh-CN" sz="2800" dirty="0"/>
              <a:t>n=6</a:t>
            </a:r>
            <a:r>
              <a:rPr lang="zh-CN" altLang="en-US" sz="2800" dirty="0"/>
              <a:t>时, 有60种不同的哈密顿回路…</a:t>
            </a:r>
          </a:p>
          <a:p>
            <a:pPr>
              <a:lnSpc>
                <a:spcPct val="80000"/>
              </a:lnSpc>
            </a:pPr>
            <a:r>
              <a:rPr lang="zh-CN" altLang="en-US" sz="2800" dirty="0"/>
              <a:t>当</a:t>
            </a:r>
            <a:r>
              <a:rPr lang="en-US" altLang="zh-CN" sz="2800" dirty="0"/>
              <a:t>n=11</a:t>
            </a:r>
            <a:r>
              <a:rPr lang="zh-CN" altLang="en-US" sz="2800" dirty="0"/>
              <a:t>时, 有5×9! = 1,814,400种不同的哈密顿回路…</a:t>
            </a:r>
          </a:p>
          <a:p>
            <a:pPr>
              <a:lnSpc>
                <a:spcPct val="80000"/>
              </a:lnSpc>
            </a:pPr>
            <a:r>
              <a:rPr lang="zh-CN" altLang="en-US" sz="2800" dirty="0"/>
              <a:t>由此可见: 货郎担问题的计算量是非常大的。</a:t>
            </a:r>
          </a:p>
          <a:p>
            <a:pPr>
              <a:lnSpc>
                <a:spcPct val="80000"/>
              </a:lnSpc>
            </a:pPr>
            <a:r>
              <a:rPr lang="zh-CN" altLang="en-US" sz="2800" dirty="0"/>
              <a:t>对于货郎担问题, 人们一方面在寻找好的算法, 另一方面也在寻找各种近似算法(找次佳的回路或可接受的回路)。</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邮递员问题</a:t>
            </a:r>
          </a:p>
        </p:txBody>
      </p:sp>
      <p:sp>
        <p:nvSpPr>
          <p:cNvPr id="3" name="内容占位符 2"/>
          <p:cNvSpPr>
            <a:spLocks noGrp="1"/>
          </p:cNvSpPr>
          <p:nvPr>
            <p:ph sz="quarter" idx="1"/>
          </p:nvPr>
        </p:nvSpPr>
        <p:spPr/>
        <p:txBody>
          <a:bodyPr/>
          <a:lstStyle/>
          <a:p>
            <a:r>
              <a:rPr lang="zh-CN" altLang="en-US" dirty="0"/>
              <a:t>一个邮递员送信， </a:t>
            </a:r>
            <a:r>
              <a:rPr lang="zh-CN" altLang="en-US" dirty="0">
                <a:solidFill>
                  <a:srgbClr val="FF0000"/>
                </a:solidFill>
              </a:rPr>
              <a:t>要走完他负责投递的全部街道</a:t>
            </a:r>
            <a:r>
              <a:rPr lang="zh-CN" altLang="en-US" dirty="0"/>
              <a:t>，完成任务后回到邮局，应如何选择行走路线，才能使所走的路线最短？</a:t>
            </a:r>
            <a:endParaRPr lang="en-US" altLang="zh-CN" dirty="0"/>
          </a:p>
          <a:p>
            <a:r>
              <a:rPr lang="zh-CN" altLang="en-US" dirty="0"/>
              <a:t>如果街区图中没有奇顶点，则是一个欧拉图。如果有奇顶点，则某些边必定重复走一次或多次。我们要求重复走过边的总长最小。</a:t>
            </a:r>
            <a:endParaRPr lang="en-US" altLang="zh-CN" dirty="0"/>
          </a:p>
        </p:txBody>
      </p:sp>
    </p:spTree>
    <p:extLst>
      <p:ext uri="{BB962C8B-B14F-4D97-AF65-F5344CB8AC3E}">
        <p14:creationId xmlns:p14="http://schemas.microsoft.com/office/powerpoint/2010/main" val="1058853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邮递员问题（奇偶点作业法）</a:t>
            </a:r>
          </a:p>
        </p:txBody>
      </p:sp>
      <p:sp>
        <p:nvSpPr>
          <p:cNvPr id="3" name="内容占位符 2"/>
          <p:cNvSpPr>
            <a:spLocks noGrp="1"/>
          </p:cNvSpPr>
          <p:nvPr>
            <p:ph sz="quarter" idx="1"/>
          </p:nvPr>
        </p:nvSpPr>
        <p:spPr>
          <a:xfrm>
            <a:off x="816864" y="1600200"/>
            <a:ext cx="10871200" cy="4925144"/>
          </a:xfrm>
        </p:spPr>
        <p:txBody>
          <a:bodyPr/>
          <a:lstStyle/>
          <a:p>
            <a:r>
              <a:rPr lang="zh-CN" altLang="en-US" dirty="0"/>
              <a:t>步骤：</a:t>
            </a:r>
          </a:p>
          <a:p>
            <a:pPr lvl="1"/>
            <a:r>
              <a:rPr lang="en-US" altLang="zh-CN" sz="2900" dirty="0"/>
              <a:t>1</a:t>
            </a:r>
            <a:r>
              <a:rPr lang="zh-CN" altLang="en-US" sz="2900" dirty="0"/>
              <a:t>确定第一个可行方案，找到图中所有奇顶点（必有偶数个点）将它们两两配对。新图中无奇顶点，得到第一个</a:t>
            </a:r>
            <a:r>
              <a:rPr lang="zh-CN" altLang="en-US" sz="2900"/>
              <a:t>可行方案（即有一个欧拉通路）。</a:t>
            </a:r>
            <a:endParaRPr lang="en-US" altLang="zh-CN" sz="2900" dirty="0"/>
          </a:p>
          <a:p>
            <a:pPr lvl="1"/>
            <a:r>
              <a:rPr lang="en-US" altLang="zh-CN" sz="2900" dirty="0"/>
              <a:t>2</a:t>
            </a:r>
            <a:r>
              <a:rPr lang="zh-CN" altLang="en-US" sz="2900" dirty="0"/>
              <a:t>调整可行方案，使重复边总长度下降（有两条重复边的去除）。</a:t>
            </a:r>
            <a:endParaRPr lang="en-US" altLang="zh-CN" sz="2900" dirty="0"/>
          </a:p>
          <a:p>
            <a:pPr lvl="1"/>
            <a:r>
              <a:rPr lang="en-US" altLang="zh-CN" sz="2900" dirty="0"/>
              <a:t>3</a:t>
            </a:r>
            <a:r>
              <a:rPr lang="zh-CN" altLang="en-US" sz="2900" dirty="0"/>
              <a:t>检查</a:t>
            </a:r>
            <a:r>
              <a:rPr lang="zh-CN" altLang="en-US" sz="2900" dirty="0">
                <a:solidFill>
                  <a:srgbClr val="FF0000"/>
                </a:solidFill>
              </a:rPr>
              <a:t>图中的每个圈</a:t>
            </a:r>
            <a:r>
              <a:rPr lang="zh-CN" altLang="en-US" sz="2900" dirty="0"/>
              <a:t>，如果每个圈重复边总长度不超过该圈总长度的一半，则已求得最优解否则进行调整</a:t>
            </a:r>
            <a:r>
              <a:rPr lang="en-US" altLang="zh-CN" sz="2900" dirty="0"/>
              <a:t>:</a:t>
            </a:r>
          </a:p>
          <a:p>
            <a:pPr lvl="2"/>
            <a:r>
              <a:rPr lang="zh-CN" altLang="en-US" sz="2600" dirty="0"/>
              <a:t>将</a:t>
            </a:r>
            <a:r>
              <a:rPr lang="zh-CN" altLang="en-US" sz="2600" dirty="0">
                <a:solidFill>
                  <a:srgbClr val="FF0000"/>
                </a:solidFill>
              </a:rPr>
              <a:t>这个圈</a:t>
            </a:r>
            <a:r>
              <a:rPr lang="zh-CN" altLang="en-US" sz="2600" dirty="0"/>
              <a:t>的重复边去了，而将原来没有重复边的各边加上重复边，其他各圈的边不变，根据</a:t>
            </a:r>
            <a:r>
              <a:rPr lang="en-US" altLang="zh-CN" sz="2600" dirty="0"/>
              <a:t>2</a:t>
            </a:r>
            <a:r>
              <a:rPr lang="zh-CN" altLang="en-US" sz="2600" dirty="0"/>
              <a:t>再一次调整。</a:t>
            </a:r>
          </a:p>
        </p:txBody>
      </p:sp>
    </p:spTree>
    <p:extLst>
      <p:ext uri="{BB962C8B-B14F-4D97-AF65-F5344CB8AC3E}">
        <p14:creationId xmlns:p14="http://schemas.microsoft.com/office/powerpoint/2010/main" val="1696982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p>
        </p:txBody>
      </p:sp>
      <p:sp>
        <p:nvSpPr>
          <p:cNvPr id="3" name="内容占位符 2"/>
          <p:cNvSpPr>
            <a:spLocks noGrp="1"/>
          </p:cNvSpPr>
          <p:nvPr>
            <p:ph sz="quarter" idx="1"/>
          </p:nvPr>
        </p:nvSpPr>
        <p:spPr/>
        <p:txBody>
          <a:bodyPr/>
          <a:lstStyle/>
          <a:p>
            <a:r>
              <a:rPr lang="zh-CN" altLang="en-US" dirty="0"/>
              <a:t>例设有街道图，各边均标出了街道的长（权）。假定邮递员从</a:t>
            </a:r>
            <a:r>
              <a:rPr lang="en-US" altLang="zh-CN" dirty="0"/>
              <a:t>v1</a:t>
            </a:r>
            <a:r>
              <a:rPr lang="zh-CN" altLang="en-US" dirty="0"/>
              <a:t>点出发，求他的最优投递路线。 </a:t>
            </a:r>
          </a:p>
        </p:txBody>
      </p:sp>
      <p:pic>
        <p:nvPicPr>
          <p:cNvPr id="4" name="图片 3"/>
          <p:cNvPicPr>
            <a:picLocks noChangeAspect="1"/>
          </p:cNvPicPr>
          <p:nvPr/>
        </p:nvPicPr>
        <p:blipFill>
          <a:blip r:embed="rId2"/>
          <a:stretch>
            <a:fillRect/>
          </a:stretch>
        </p:blipFill>
        <p:spPr>
          <a:xfrm>
            <a:off x="3503712" y="2625224"/>
            <a:ext cx="5976664" cy="4028625"/>
          </a:xfrm>
          <a:prstGeom prst="rect">
            <a:avLst/>
          </a:prstGeom>
        </p:spPr>
      </p:pic>
    </p:spTree>
    <p:extLst>
      <p:ext uri="{BB962C8B-B14F-4D97-AF65-F5344CB8AC3E}">
        <p14:creationId xmlns:p14="http://schemas.microsoft.com/office/powerpoint/2010/main" val="17805495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95600" y="476672"/>
            <a:ext cx="8286612" cy="6113161"/>
          </a:xfrm>
          <a:prstGeom prst="rect">
            <a:avLst/>
          </a:prstGeom>
        </p:spPr>
      </p:pic>
    </p:spTree>
    <p:extLst>
      <p:ext uri="{BB962C8B-B14F-4D97-AF65-F5344CB8AC3E}">
        <p14:creationId xmlns:p14="http://schemas.microsoft.com/office/powerpoint/2010/main" val="2680307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续</a:t>
            </a:r>
          </a:p>
        </p:txBody>
      </p:sp>
      <p:sp>
        <p:nvSpPr>
          <p:cNvPr id="3" name="内容占位符 2"/>
          <p:cNvSpPr>
            <a:spLocks noGrp="1"/>
          </p:cNvSpPr>
          <p:nvPr>
            <p:ph sz="quarter" idx="1"/>
          </p:nvPr>
        </p:nvSpPr>
        <p:spPr/>
        <p:txBody>
          <a:bodyPr/>
          <a:lstStyle/>
          <a:p>
            <a:r>
              <a:rPr lang="zh-CN" altLang="en-US" dirty="0"/>
              <a:t>任取</a:t>
            </a:r>
            <a:r>
              <a:rPr lang="en-US" altLang="zh-CN" dirty="0"/>
              <a:t>V2V4</a:t>
            </a:r>
            <a:r>
              <a:rPr lang="zh-CN" altLang="en-US" dirty="0"/>
              <a:t>通路</a:t>
            </a:r>
            <a:r>
              <a:rPr lang="en-US" altLang="zh-CN" dirty="0"/>
              <a:t>V2V1V8V7V6V5V4</a:t>
            </a:r>
          </a:p>
          <a:p>
            <a:r>
              <a:rPr lang="zh-CN" altLang="en-US" dirty="0"/>
              <a:t>任取</a:t>
            </a:r>
            <a:r>
              <a:rPr lang="en-US" altLang="zh-CN" dirty="0"/>
              <a:t>V8V6</a:t>
            </a:r>
            <a:r>
              <a:rPr lang="zh-CN" altLang="en-US" dirty="0"/>
              <a:t>通路</a:t>
            </a:r>
            <a:r>
              <a:rPr lang="en-US" altLang="zh-CN" dirty="0"/>
              <a:t>V8V1V2V3V4V5V6</a:t>
            </a:r>
          </a:p>
          <a:p>
            <a:pPr lvl="1"/>
            <a:r>
              <a:rPr lang="zh-CN" altLang="en-US" dirty="0"/>
              <a:t>故意走远路</a:t>
            </a:r>
            <a:endParaRPr lang="en-US" altLang="zh-CN" dirty="0"/>
          </a:p>
          <a:p>
            <a:r>
              <a:rPr lang="zh-CN" altLang="en-US" dirty="0">
                <a:solidFill>
                  <a:srgbClr val="FF0000"/>
                </a:solidFill>
              </a:rPr>
              <a:t>将通路上的边各重复一次，无奇顶点，是欧拉图</a:t>
            </a:r>
            <a:r>
              <a:rPr lang="zh-CN" altLang="en-US" dirty="0"/>
              <a:t>。得到可行方案一。重复边总长度为</a:t>
            </a:r>
            <a:r>
              <a:rPr lang="en-US" altLang="zh-CN" dirty="0"/>
              <a:t>51.</a:t>
            </a:r>
          </a:p>
        </p:txBody>
      </p:sp>
      <p:pic>
        <p:nvPicPr>
          <p:cNvPr id="4" name="图片 3"/>
          <p:cNvPicPr>
            <a:picLocks noChangeAspect="1"/>
          </p:cNvPicPr>
          <p:nvPr/>
        </p:nvPicPr>
        <p:blipFill>
          <a:blip r:embed="rId2"/>
          <a:stretch>
            <a:fillRect/>
          </a:stretch>
        </p:blipFill>
        <p:spPr>
          <a:xfrm>
            <a:off x="6240016" y="3782678"/>
            <a:ext cx="4306862" cy="2839531"/>
          </a:xfrm>
          <a:prstGeom prst="rect">
            <a:avLst/>
          </a:prstGeom>
        </p:spPr>
      </p:pic>
    </p:spTree>
    <p:extLst>
      <p:ext uri="{BB962C8B-B14F-4D97-AF65-F5344CB8AC3E}">
        <p14:creationId xmlns:p14="http://schemas.microsoft.com/office/powerpoint/2010/main" val="593720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zh-CN" altLang="en-US"/>
              <a:t>判别定理</a:t>
            </a:r>
          </a:p>
        </p:txBody>
      </p:sp>
      <p:sp>
        <p:nvSpPr>
          <p:cNvPr id="555011" name="Rectangle 3"/>
          <p:cNvSpPr>
            <a:spLocks noGrp="1" noChangeArrowheads="1"/>
          </p:cNvSpPr>
          <p:nvPr>
            <p:ph sz="quarter" idx="1"/>
          </p:nvPr>
        </p:nvSpPr>
        <p:spPr/>
        <p:txBody>
          <a:bodyPr/>
          <a:lstStyle/>
          <a:p>
            <a:r>
              <a:rPr lang="zh-CN" altLang="en-US" dirty="0"/>
              <a:t>定理</a:t>
            </a:r>
            <a:r>
              <a:rPr lang="en-US" altLang="zh-CN" dirty="0"/>
              <a:t>11.1 </a:t>
            </a:r>
          </a:p>
          <a:p>
            <a:pPr lvl="1"/>
            <a:r>
              <a:rPr lang="zh-CN" altLang="en-US" dirty="0"/>
              <a:t>无向图</a:t>
            </a:r>
            <a:r>
              <a:rPr lang="en-US" altLang="zh-CN" dirty="0"/>
              <a:t>G</a:t>
            </a:r>
            <a:r>
              <a:rPr lang="zh-CN" altLang="en-US" dirty="0"/>
              <a:t>是欧拉图当且仅当</a:t>
            </a:r>
            <a:r>
              <a:rPr lang="en-US" altLang="zh-CN" dirty="0"/>
              <a:t>G</a:t>
            </a:r>
            <a:r>
              <a:rPr lang="zh-CN" altLang="en-US" dirty="0"/>
              <a:t>是连通图，且</a:t>
            </a:r>
            <a:r>
              <a:rPr lang="en-US" altLang="zh-CN" dirty="0"/>
              <a:t>G</a:t>
            </a:r>
            <a:r>
              <a:rPr lang="zh-CN" altLang="en-US" dirty="0"/>
              <a:t>中没有奇度顶点。</a:t>
            </a:r>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续</a:t>
            </a:r>
          </a:p>
        </p:txBody>
      </p:sp>
      <p:sp>
        <p:nvSpPr>
          <p:cNvPr id="3" name="内容占位符 2"/>
          <p:cNvSpPr>
            <a:spLocks noGrp="1"/>
          </p:cNvSpPr>
          <p:nvPr>
            <p:ph sz="quarter" idx="1"/>
          </p:nvPr>
        </p:nvSpPr>
        <p:spPr/>
        <p:txBody>
          <a:bodyPr/>
          <a:lstStyle/>
          <a:p>
            <a:r>
              <a:rPr lang="zh-CN" altLang="en-US" dirty="0"/>
              <a:t>调整方案，</a:t>
            </a:r>
            <a:r>
              <a:rPr lang="zh-CN" altLang="en-US" dirty="0">
                <a:solidFill>
                  <a:srgbClr val="FF0000"/>
                </a:solidFill>
              </a:rPr>
              <a:t>有两条重复边的去除</a:t>
            </a:r>
            <a:r>
              <a:rPr lang="zh-CN" altLang="en-US" dirty="0"/>
              <a:t>。</a:t>
            </a:r>
            <a:endParaRPr lang="en-US" altLang="zh-CN" dirty="0"/>
          </a:p>
          <a:p>
            <a:r>
              <a:rPr lang="zh-CN" altLang="en-US" dirty="0"/>
              <a:t>重复边的总长度为</a:t>
            </a:r>
            <a:r>
              <a:rPr lang="en-US" altLang="zh-CN" dirty="0"/>
              <a:t>21.</a:t>
            </a:r>
          </a:p>
          <a:p>
            <a:r>
              <a:rPr lang="zh-CN" altLang="en-US" dirty="0"/>
              <a:t>检查图中圈，总权</a:t>
            </a:r>
            <a:r>
              <a:rPr lang="en-US" altLang="zh-CN" dirty="0"/>
              <a:t>=24</a:t>
            </a:r>
            <a:endParaRPr lang="zh-CN" altLang="en-US" dirty="0"/>
          </a:p>
        </p:txBody>
      </p:sp>
      <p:pic>
        <p:nvPicPr>
          <p:cNvPr id="5" name="图片 4"/>
          <p:cNvPicPr>
            <a:picLocks noChangeAspect="1"/>
          </p:cNvPicPr>
          <p:nvPr/>
        </p:nvPicPr>
        <p:blipFill>
          <a:blip r:embed="rId2"/>
          <a:stretch>
            <a:fillRect/>
          </a:stretch>
        </p:blipFill>
        <p:spPr>
          <a:xfrm>
            <a:off x="7104112" y="1600200"/>
            <a:ext cx="4952335" cy="3340968"/>
          </a:xfrm>
          <a:prstGeom prst="rect">
            <a:avLst/>
          </a:prstGeom>
        </p:spPr>
      </p:pic>
      <p:pic>
        <p:nvPicPr>
          <p:cNvPr id="7" name="图片 6"/>
          <p:cNvPicPr>
            <a:picLocks noChangeAspect="1"/>
          </p:cNvPicPr>
          <p:nvPr/>
        </p:nvPicPr>
        <p:blipFill>
          <a:blip r:embed="rId3"/>
          <a:stretch>
            <a:fillRect/>
          </a:stretch>
        </p:blipFill>
        <p:spPr>
          <a:xfrm>
            <a:off x="1631504" y="3165195"/>
            <a:ext cx="4594400" cy="3551946"/>
          </a:xfrm>
          <a:prstGeom prst="rect">
            <a:avLst/>
          </a:prstGeom>
        </p:spPr>
      </p:pic>
    </p:spTree>
    <p:extLst>
      <p:ext uri="{BB962C8B-B14F-4D97-AF65-F5344CB8AC3E}">
        <p14:creationId xmlns:p14="http://schemas.microsoft.com/office/powerpoint/2010/main" val="288212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续</a:t>
            </a:r>
          </a:p>
        </p:txBody>
      </p:sp>
      <p:sp>
        <p:nvSpPr>
          <p:cNvPr id="3" name="内容占位符 2"/>
          <p:cNvSpPr>
            <a:spLocks noGrp="1"/>
          </p:cNvSpPr>
          <p:nvPr>
            <p:ph sz="quarter" idx="1"/>
          </p:nvPr>
        </p:nvSpPr>
        <p:spPr/>
        <p:txBody>
          <a:bodyPr/>
          <a:lstStyle/>
          <a:p>
            <a:r>
              <a:rPr lang="zh-CN" altLang="en-US" dirty="0"/>
              <a:t>去除圈中的重复边，添加原来没有的重复边</a:t>
            </a:r>
            <a:endParaRPr lang="en-US" altLang="zh-CN" dirty="0"/>
          </a:p>
        </p:txBody>
      </p:sp>
      <p:pic>
        <p:nvPicPr>
          <p:cNvPr id="4" name="图片 3"/>
          <p:cNvPicPr>
            <a:picLocks noChangeAspect="1"/>
          </p:cNvPicPr>
          <p:nvPr/>
        </p:nvPicPr>
        <p:blipFill>
          <a:blip r:embed="rId2"/>
          <a:stretch>
            <a:fillRect/>
          </a:stretch>
        </p:blipFill>
        <p:spPr>
          <a:xfrm>
            <a:off x="3287688" y="2132553"/>
            <a:ext cx="5851186" cy="4379677"/>
          </a:xfrm>
          <a:prstGeom prst="rect">
            <a:avLst/>
          </a:prstGeom>
        </p:spPr>
      </p:pic>
    </p:spTree>
    <p:extLst>
      <p:ext uri="{BB962C8B-B14F-4D97-AF65-F5344CB8AC3E}">
        <p14:creationId xmlns:p14="http://schemas.microsoft.com/office/powerpoint/2010/main" val="262406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续</a:t>
            </a:r>
          </a:p>
        </p:txBody>
      </p:sp>
      <p:sp>
        <p:nvSpPr>
          <p:cNvPr id="3" name="内容占位符 2"/>
          <p:cNvSpPr>
            <a:spLocks noGrp="1"/>
          </p:cNvSpPr>
          <p:nvPr>
            <p:ph sz="quarter" idx="1"/>
          </p:nvPr>
        </p:nvSpPr>
        <p:spPr/>
        <p:txBody>
          <a:bodyPr/>
          <a:lstStyle/>
          <a:p>
            <a:endParaRPr lang="en-US" altLang="zh-CN" dirty="0"/>
          </a:p>
        </p:txBody>
      </p:sp>
      <p:pic>
        <p:nvPicPr>
          <p:cNvPr id="5" name="图片 4"/>
          <p:cNvPicPr>
            <a:picLocks noChangeAspect="1"/>
          </p:cNvPicPr>
          <p:nvPr/>
        </p:nvPicPr>
        <p:blipFill>
          <a:blip r:embed="rId2"/>
          <a:stretch>
            <a:fillRect/>
          </a:stretch>
        </p:blipFill>
        <p:spPr>
          <a:xfrm>
            <a:off x="551384" y="1580025"/>
            <a:ext cx="5996765" cy="4536579"/>
          </a:xfrm>
          <a:prstGeom prst="rect">
            <a:avLst/>
          </a:prstGeom>
        </p:spPr>
      </p:pic>
      <p:pic>
        <p:nvPicPr>
          <p:cNvPr id="6" name="图片 5"/>
          <p:cNvPicPr>
            <a:picLocks noChangeAspect="1"/>
          </p:cNvPicPr>
          <p:nvPr/>
        </p:nvPicPr>
        <p:blipFill>
          <a:blip r:embed="rId3"/>
          <a:stretch>
            <a:fillRect/>
          </a:stretch>
        </p:blipFill>
        <p:spPr>
          <a:xfrm>
            <a:off x="6622459" y="1772816"/>
            <a:ext cx="5331085" cy="3943968"/>
          </a:xfrm>
          <a:prstGeom prst="rect">
            <a:avLst/>
          </a:prstGeom>
        </p:spPr>
      </p:pic>
    </p:spTree>
    <p:extLst>
      <p:ext uri="{BB962C8B-B14F-4D97-AF65-F5344CB8AC3E}">
        <p14:creationId xmlns:p14="http://schemas.microsoft.com/office/powerpoint/2010/main" val="364565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续</a:t>
            </a:r>
          </a:p>
        </p:txBody>
      </p:sp>
      <p:sp>
        <p:nvSpPr>
          <p:cNvPr id="3" name="内容占位符 2"/>
          <p:cNvSpPr>
            <a:spLocks noGrp="1"/>
          </p:cNvSpPr>
          <p:nvPr>
            <p:ph sz="quarter" idx="1"/>
          </p:nvPr>
        </p:nvSpPr>
        <p:spPr/>
        <p:txBody>
          <a:bodyPr/>
          <a:lstStyle/>
          <a:p>
            <a:r>
              <a:rPr lang="zh-CN" altLang="en-US" sz="3200" dirty="0"/>
              <a:t>每个圈重复边总长度不超过该圈总长度的一半</a:t>
            </a:r>
            <a:endParaRPr lang="en-US" altLang="zh-CN" dirty="0"/>
          </a:p>
        </p:txBody>
      </p:sp>
      <p:pic>
        <p:nvPicPr>
          <p:cNvPr id="4" name="图片 3"/>
          <p:cNvPicPr>
            <a:picLocks noChangeAspect="1"/>
          </p:cNvPicPr>
          <p:nvPr/>
        </p:nvPicPr>
        <p:blipFill>
          <a:blip r:embed="rId2"/>
          <a:stretch>
            <a:fillRect/>
          </a:stretch>
        </p:blipFill>
        <p:spPr>
          <a:xfrm>
            <a:off x="4511824" y="2237826"/>
            <a:ext cx="5335736" cy="4230397"/>
          </a:xfrm>
          <a:prstGeom prst="rect">
            <a:avLst/>
          </a:prstGeom>
        </p:spPr>
      </p:pic>
    </p:spTree>
    <p:extLst>
      <p:ext uri="{BB962C8B-B14F-4D97-AF65-F5344CB8AC3E}">
        <p14:creationId xmlns:p14="http://schemas.microsoft.com/office/powerpoint/2010/main" val="41624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p:cNvSpPr>
            <a:spLocks noGrp="1" noChangeArrowheads="1"/>
          </p:cNvSpPr>
          <p:nvPr>
            <p:ph type="title"/>
          </p:nvPr>
        </p:nvSpPr>
        <p:spPr/>
        <p:txBody>
          <a:bodyPr/>
          <a:lstStyle/>
          <a:p>
            <a:r>
              <a:rPr lang="zh-CN" altLang="en-US"/>
              <a:t>判别定理</a:t>
            </a:r>
          </a:p>
        </p:txBody>
      </p:sp>
      <p:sp>
        <p:nvSpPr>
          <p:cNvPr id="633859" name="Rectangle 3"/>
          <p:cNvSpPr>
            <a:spLocks noGrp="1" noChangeArrowheads="1"/>
          </p:cNvSpPr>
          <p:nvPr>
            <p:ph sz="quarter" idx="1"/>
          </p:nvPr>
        </p:nvSpPr>
        <p:spPr/>
        <p:txBody>
          <a:bodyPr/>
          <a:lstStyle/>
          <a:p>
            <a:r>
              <a:rPr lang="zh-CN" altLang="en-US" dirty="0"/>
              <a:t>证明：</a:t>
            </a:r>
          </a:p>
          <a:p>
            <a:r>
              <a:rPr lang="zh-CN" altLang="en-US" dirty="0"/>
              <a:t>若</a:t>
            </a:r>
            <a:r>
              <a:rPr lang="en-US" altLang="zh-CN" dirty="0"/>
              <a:t>G</a:t>
            </a:r>
            <a:r>
              <a:rPr lang="zh-CN" altLang="en-US" dirty="0"/>
              <a:t>是平凡图，结论显然成立。</a:t>
            </a:r>
          </a:p>
          <a:p>
            <a:r>
              <a:rPr lang="zh-CN" altLang="en-US" dirty="0"/>
              <a:t>下面设</a:t>
            </a:r>
            <a:r>
              <a:rPr lang="en-US" altLang="zh-CN" dirty="0"/>
              <a:t>G</a:t>
            </a:r>
            <a:r>
              <a:rPr lang="zh-CN" altLang="en-US" dirty="0"/>
              <a:t>为非平凡图，</a:t>
            </a:r>
            <a:r>
              <a:rPr lang="en-US" altLang="zh-CN" dirty="0"/>
              <a:t>G</a:t>
            </a:r>
            <a:r>
              <a:rPr lang="zh-CN" altLang="en-US" dirty="0"/>
              <a:t>是</a:t>
            </a:r>
            <a:r>
              <a:rPr lang="en-US" altLang="zh-CN" dirty="0"/>
              <a:t>m</a:t>
            </a:r>
            <a:r>
              <a:rPr lang="zh-CN" altLang="en-US" dirty="0"/>
              <a:t>条边的</a:t>
            </a:r>
            <a:r>
              <a:rPr lang="en-US" altLang="zh-CN" dirty="0"/>
              <a:t>n</a:t>
            </a:r>
            <a:r>
              <a:rPr lang="zh-CN" altLang="en-US" dirty="0"/>
              <a:t>阶无向图,并设</a:t>
            </a:r>
            <a:r>
              <a:rPr lang="en-US" altLang="zh-CN" dirty="0"/>
              <a:t>G</a:t>
            </a:r>
            <a:r>
              <a:rPr lang="zh-CN" altLang="en-US" dirty="0"/>
              <a:t>的顶点集</a:t>
            </a:r>
            <a:r>
              <a:rPr lang="en-US" altLang="zh-CN" dirty="0"/>
              <a:t>V={v</a:t>
            </a:r>
            <a:r>
              <a:rPr lang="en-US" altLang="zh-CN" baseline="-30000" dirty="0"/>
              <a:t>1</a:t>
            </a:r>
            <a:r>
              <a:rPr lang="en-US" altLang="zh-CN" dirty="0"/>
              <a:t>,v</a:t>
            </a:r>
            <a:r>
              <a:rPr lang="en-US" altLang="zh-CN" baseline="-30000" dirty="0"/>
              <a:t>2</a:t>
            </a:r>
            <a:r>
              <a:rPr lang="en-US" altLang="zh-CN" dirty="0"/>
              <a:t>,…,</a:t>
            </a:r>
            <a:r>
              <a:rPr lang="en-US" altLang="zh-CN" dirty="0" err="1"/>
              <a:t>v</a:t>
            </a:r>
            <a:r>
              <a:rPr lang="en-US" altLang="zh-CN" baseline="-30000" dirty="0" err="1"/>
              <a:t>n</a:t>
            </a:r>
            <a:r>
              <a:rPr lang="en-US" altLang="zh-CN" dirty="0"/>
              <a:t>}. </a:t>
            </a: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p:txBody>
          <a:bodyPr/>
          <a:lstStyle/>
          <a:p>
            <a:r>
              <a:rPr lang="zh-CN" altLang="en-US"/>
              <a:t>判别定理</a:t>
            </a:r>
          </a:p>
        </p:txBody>
      </p:sp>
      <p:sp>
        <p:nvSpPr>
          <p:cNvPr id="634883" name="Rectangle 3"/>
          <p:cNvSpPr>
            <a:spLocks noGrp="1" noChangeArrowheads="1"/>
          </p:cNvSpPr>
          <p:nvPr>
            <p:ph sz="quarter" idx="1"/>
          </p:nvPr>
        </p:nvSpPr>
        <p:spPr/>
        <p:txBody>
          <a:bodyPr/>
          <a:lstStyle/>
          <a:p>
            <a:pPr>
              <a:lnSpc>
                <a:spcPct val="90000"/>
              </a:lnSpc>
            </a:pPr>
            <a:r>
              <a:rPr lang="zh-CN" altLang="en-US" sz="2800" dirty="0"/>
              <a:t>证明（续）</a:t>
            </a:r>
          </a:p>
          <a:p>
            <a:pPr>
              <a:lnSpc>
                <a:spcPct val="90000"/>
              </a:lnSpc>
            </a:pPr>
            <a:r>
              <a:rPr lang="zh-CN" altLang="en-US" sz="2800" dirty="0"/>
              <a:t>必要性。</a:t>
            </a:r>
            <a:r>
              <a:rPr lang="zh-CN" altLang="en-US" sz="2800" dirty="0">
                <a:solidFill>
                  <a:srgbClr val="FF0000"/>
                </a:solidFill>
              </a:rPr>
              <a:t>无向图</a:t>
            </a:r>
            <a:r>
              <a:rPr lang="en-US" altLang="zh-CN" sz="2800" dirty="0">
                <a:solidFill>
                  <a:srgbClr val="FF0000"/>
                </a:solidFill>
              </a:rPr>
              <a:t>G</a:t>
            </a:r>
            <a:r>
              <a:rPr lang="zh-CN" altLang="en-US" sz="2800" dirty="0">
                <a:solidFill>
                  <a:srgbClr val="FF0000"/>
                </a:solidFill>
              </a:rPr>
              <a:t>是欧拉图</a:t>
            </a:r>
            <a:r>
              <a:rPr lang="zh-CN" altLang="en-US" sz="2800" dirty="0">
                <a:solidFill>
                  <a:srgbClr val="FF0000"/>
                </a:solidFill>
                <a:sym typeface="Symbol" panose="05050102010706020507" pitchFamily="18" charset="2"/>
              </a:rPr>
              <a:t></a:t>
            </a:r>
            <a:r>
              <a:rPr lang="en-US" altLang="zh-CN" sz="2800" dirty="0">
                <a:solidFill>
                  <a:srgbClr val="FF0000"/>
                </a:solidFill>
              </a:rPr>
              <a:t>G</a:t>
            </a:r>
            <a:r>
              <a:rPr lang="zh-CN" altLang="en-US" sz="2800" dirty="0">
                <a:solidFill>
                  <a:srgbClr val="FF0000"/>
                </a:solidFill>
              </a:rPr>
              <a:t>是连通图，且</a:t>
            </a:r>
            <a:r>
              <a:rPr lang="en-US" altLang="zh-CN" sz="2800" dirty="0">
                <a:solidFill>
                  <a:srgbClr val="FF0000"/>
                </a:solidFill>
              </a:rPr>
              <a:t>G</a:t>
            </a:r>
            <a:r>
              <a:rPr lang="zh-CN" altLang="en-US" sz="2800" dirty="0">
                <a:solidFill>
                  <a:srgbClr val="FF0000"/>
                </a:solidFill>
              </a:rPr>
              <a:t>中没有奇度顶点。</a:t>
            </a:r>
          </a:p>
          <a:p>
            <a:pPr>
              <a:lnSpc>
                <a:spcPct val="90000"/>
              </a:lnSpc>
            </a:pPr>
            <a:r>
              <a:rPr lang="zh-CN" altLang="en-US" sz="2800" dirty="0"/>
              <a:t>因为</a:t>
            </a:r>
            <a:r>
              <a:rPr lang="en-US" altLang="zh-CN" sz="2800" dirty="0"/>
              <a:t>G</a:t>
            </a:r>
            <a:r>
              <a:rPr lang="zh-CN" altLang="en-US" sz="2800" dirty="0"/>
              <a:t>为欧拉图，所以</a:t>
            </a:r>
            <a:r>
              <a:rPr lang="en-US" altLang="zh-CN" sz="2800" dirty="0"/>
              <a:t>G</a:t>
            </a:r>
            <a:r>
              <a:rPr lang="zh-CN" altLang="en-US" sz="2800" dirty="0"/>
              <a:t>中存在欧拉回路，设</a:t>
            </a:r>
            <a:r>
              <a:rPr lang="en-US" altLang="zh-CN" sz="2800" dirty="0"/>
              <a:t>C</a:t>
            </a:r>
            <a:r>
              <a:rPr lang="zh-CN" altLang="en-US" sz="2800" dirty="0"/>
              <a:t>为</a:t>
            </a:r>
            <a:r>
              <a:rPr lang="en-US" altLang="zh-CN" sz="2800" dirty="0"/>
              <a:t>G</a:t>
            </a:r>
            <a:r>
              <a:rPr lang="zh-CN" altLang="en-US" sz="2800" dirty="0"/>
              <a:t>中任意一条欧拉回路，</a:t>
            </a:r>
          </a:p>
          <a:p>
            <a:pPr>
              <a:lnSpc>
                <a:spcPct val="90000"/>
              </a:lnSpc>
            </a:pPr>
            <a:r>
              <a:rPr lang="zh-CN" altLang="en-US" sz="2800" dirty="0">
                <a:sym typeface="Symbol" panose="05050102010706020507" pitchFamily="18" charset="2"/>
              </a:rPr>
              <a:t></a:t>
            </a:r>
            <a:r>
              <a:rPr lang="en-US" altLang="zh-CN" sz="2800" dirty="0" err="1"/>
              <a:t>v</a:t>
            </a:r>
            <a:r>
              <a:rPr lang="en-US" altLang="zh-CN" sz="2800" baseline="-30000" dirty="0" err="1"/>
              <a:t>i</a:t>
            </a:r>
            <a:r>
              <a:rPr lang="en-US" altLang="zh-CN" sz="2800" dirty="0" err="1"/>
              <a:t>,v</a:t>
            </a:r>
            <a:r>
              <a:rPr lang="en-US" altLang="zh-CN" sz="2800" baseline="-30000" dirty="0" err="1"/>
              <a:t>j</a:t>
            </a:r>
            <a:r>
              <a:rPr lang="en-US" altLang="zh-CN" sz="2800" dirty="0" err="1"/>
              <a:t>∈V，v</a:t>
            </a:r>
            <a:r>
              <a:rPr lang="en-US" altLang="zh-CN" sz="2800" baseline="-30000" dirty="0" err="1"/>
              <a:t>i</a:t>
            </a:r>
            <a:r>
              <a:rPr lang="en-US" altLang="zh-CN" sz="2800" dirty="0" err="1"/>
              <a:t>,v</a:t>
            </a:r>
            <a:r>
              <a:rPr lang="en-US" altLang="zh-CN" sz="2800" baseline="-30000" dirty="0" err="1"/>
              <a:t>j</a:t>
            </a:r>
            <a:r>
              <a:rPr lang="zh-CN" altLang="en-US" sz="2800" dirty="0"/>
              <a:t>都在</a:t>
            </a:r>
            <a:r>
              <a:rPr lang="en-US" altLang="zh-CN" sz="2800" dirty="0"/>
              <a:t>C</a:t>
            </a:r>
            <a:r>
              <a:rPr lang="zh-CN" altLang="en-US" sz="2800" dirty="0"/>
              <a:t>上，因而</a:t>
            </a:r>
            <a:r>
              <a:rPr lang="en-US" altLang="zh-CN" sz="2800" dirty="0" err="1"/>
              <a:t>v</a:t>
            </a:r>
            <a:r>
              <a:rPr lang="en-US" altLang="zh-CN" sz="2800" baseline="-30000" dirty="0" err="1"/>
              <a:t>i</a:t>
            </a:r>
            <a:r>
              <a:rPr lang="en-US" altLang="zh-CN" sz="2800" dirty="0" err="1"/>
              <a:t>,v</a:t>
            </a:r>
            <a:r>
              <a:rPr lang="en-US" altLang="zh-CN" sz="2800" baseline="-30000" dirty="0" err="1"/>
              <a:t>j</a:t>
            </a:r>
            <a:r>
              <a:rPr lang="zh-CN" altLang="en-US" sz="2800" dirty="0"/>
              <a:t>连通，所以</a:t>
            </a:r>
            <a:r>
              <a:rPr lang="en-US" altLang="zh-CN" sz="2800" dirty="0"/>
              <a:t>G</a:t>
            </a:r>
            <a:r>
              <a:rPr lang="zh-CN" altLang="en-US" sz="2800" dirty="0"/>
              <a:t>为连通图。</a:t>
            </a:r>
          </a:p>
          <a:p>
            <a:pPr>
              <a:lnSpc>
                <a:spcPct val="90000"/>
              </a:lnSpc>
            </a:pPr>
            <a:r>
              <a:rPr lang="zh-CN" altLang="en-US" sz="2800" dirty="0"/>
              <a:t>又 </a:t>
            </a:r>
            <a:r>
              <a:rPr lang="zh-CN" altLang="en-US" sz="2800" dirty="0">
                <a:sym typeface="Symbol" panose="05050102010706020507" pitchFamily="18" charset="2"/>
              </a:rPr>
              <a:t></a:t>
            </a:r>
            <a:r>
              <a:rPr lang="zh-CN" altLang="en-US" sz="2800" dirty="0"/>
              <a:t> </a:t>
            </a:r>
            <a:r>
              <a:rPr lang="en-US" altLang="zh-CN" sz="2800" dirty="0" err="1"/>
              <a:t>v</a:t>
            </a:r>
            <a:r>
              <a:rPr lang="en-US" altLang="zh-CN" sz="2800" baseline="-30000" dirty="0" err="1"/>
              <a:t>i</a:t>
            </a:r>
            <a:r>
              <a:rPr lang="en-US" altLang="zh-CN" sz="2800" dirty="0" err="1"/>
              <a:t>∈V，v</a:t>
            </a:r>
            <a:r>
              <a:rPr lang="en-US" altLang="zh-CN" sz="2800" baseline="-30000" dirty="0" err="1"/>
              <a:t>i</a:t>
            </a:r>
            <a:r>
              <a:rPr lang="zh-CN" altLang="en-US" sz="2800" dirty="0"/>
              <a:t>在</a:t>
            </a:r>
            <a:r>
              <a:rPr lang="en-US" altLang="zh-CN" sz="2800" dirty="0"/>
              <a:t>C</a:t>
            </a:r>
            <a:r>
              <a:rPr lang="zh-CN" altLang="en-US" sz="2800" dirty="0"/>
              <a:t>上每出现一次获得2度，若出现</a:t>
            </a:r>
            <a:r>
              <a:rPr lang="en-US" altLang="zh-CN" sz="2800" dirty="0"/>
              <a:t>k</a:t>
            </a:r>
            <a:r>
              <a:rPr lang="zh-CN" altLang="en-US" sz="2800" dirty="0"/>
              <a:t>次就获得2</a:t>
            </a:r>
            <a:r>
              <a:rPr lang="en-US" altLang="zh-CN" sz="2800" dirty="0"/>
              <a:t>k</a:t>
            </a:r>
            <a:r>
              <a:rPr lang="zh-CN" altLang="en-US" sz="2800" dirty="0"/>
              <a:t>度，即</a:t>
            </a:r>
            <a:r>
              <a:rPr lang="en-US" altLang="zh-CN" sz="2800" dirty="0"/>
              <a:t>d(v</a:t>
            </a:r>
            <a:r>
              <a:rPr lang="en-US" altLang="zh-CN" sz="2800" baseline="-30000" dirty="0"/>
              <a:t>i</a:t>
            </a:r>
            <a:r>
              <a:rPr lang="en-US" altLang="zh-CN" sz="2800" dirty="0"/>
              <a:t>)=2k，</a:t>
            </a:r>
            <a:r>
              <a:rPr lang="zh-CN" altLang="en-US" sz="2800" dirty="0"/>
              <a:t>所以</a:t>
            </a:r>
            <a:r>
              <a:rPr lang="en-US" altLang="zh-CN" sz="2800" dirty="0"/>
              <a:t>G</a:t>
            </a:r>
            <a:r>
              <a:rPr lang="zh-CN" altLang="en-US" sz="2800" dirty="0"/>
              <a:t>中无奇度顶点。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p:txBody>
          <a:bodyPr/>
          <a:lstStyle/>
          <a:p>
            <a:r>
              <a:rPr lang="zh-CN" altLang="en-US"/>
              <a:t>判别定理</a:t>
            </a:r>
          </a:p>
        </p:txBody>
      </p:sp>
      <p:sp>
        <p:nvSpPr>
          <p:cNvPr id="636931" name="Rectangle 3"/>
          <p:cNvSpPr>
            <a:spLocks noGrp="1" noChangeArrowheads="1"/>
          </p:cNvSpPr>
          <p:nvPr>
            <p:ph sz="quarter" idx="1"/>
          </p:nvPr>
        </p:nvSpPr>
        <p:spPr/>
        <p:txBody>
          <a:bodyPr/>
          <a:lstStyle/>
          <a:p>
            <a:r>
              <a:rPr lang="zh-CN" altLang="en-US" dirty="0"/>
              <a:t>充分性 </a:t>
            </a:r>
            <a:r>
              <a:rPr lang="zh-CN" altLang="en-US" sz="2800" dirty="0">
                <a:solidFill>
                  <a:srgbClr val="FF0000"/>
                </a:solidFill>
              </a:rPr>
              <a:t>无向图</a:t>
            </a:r>
            <a:r>
              <a:rPr lang="en-US" altLang="zh-CN" sz="2800" dirty="0">
                <a:solidFill>
                  <a:srgbClr val="FF0000"/>
                </a:solidFill>
              </a:rPr>
              <a:t>G</a:t>
            </a:r>
            <a:r>
              <a:rPr lang="zh-CN" altLang="en-US" sz="2800" dirty="0">
                <a:solidFill>
                  <a:srgbClr val="FF0000"/>
                </a:solidFill>
              </a:rPr>
              <a:t>是连通图，且</a:t>
            </a:r>
            <a:r>
              <a:rPr lang="en-US" altLang="zh-CN" sz="2800" dirty="0">
                <a:solidFill>
                  <a:srgbClr val="FF0000"/>
                </a:solidFill>
              </a:rPr>
              <a:t>G</a:t>
            </a:r>
            <a:r>
              <a:rPr lang="zh-CN" altLang="en-US" sz="2800" dirty="0">
                <a:solidFill>
                  <a:srgbClr val="FF0000"/>
                </a:solidFill>
              </a:rPr>
              <a:t>中没有奇度顶点</a:t>
            </a:r>
            <a:r>
              <a:rPr lang="zh-CN" altLang="en-US" sz="2800" dirty="0">
                <a:solidFill>
                  <a:srgbClr val="FF0000"/>
                </a:solidFill>
                <a:sym typeface="Symbol" panose="05050102010706020507" pitchFamily="18" charset="2"/>
              </a:rPr>
              <a:t></a:t>
            </a:r>
            <a:r>
              <a:rPr lang="en-US" altLang="zh-CN" sz="2800" dirty="0">
                <a:solidFill>
                  <a:srgbClr val="FF0000"/>
                </a:solidFill>
              </a:rPr>
              <a:t>G</a:t>
            </a:r>
            <a:r>
              <a:rPr lang="zh-CN" altLang="en-US" sz="2800" dirty="0">
                <a:solidFill>
                  <a:srgbClr val="FF0000"/>
                </a:solidFill>
              </a:rPr>
              <a:t>是欧拉图</a:t>
            </a:r>
            <a:r>
              <a:rPr lang="zh-CN" altLang="en-US" sz="2800" dirty="0">
                <a:solidFill>
                  <a:srgbClr val="FF0000"/>
                </a:solidFill>
                <a:sym typeface="Symbol" panose="05050102010706020507" pitchFamily="18" charset="2"/>
              </a:rPr>
              <a:t> </a:t>
            </a:r>
            <a:r>
              <a:rPr lang="zh-CN" altLang="en-US" sz="2800" dirty="0">
                <a:solidFill>
                  <a:srgbClr val="FF0000"/>
                </a:solidFill>
              </a:rPr>
              <a:t>。</a:t>
            </a:r>
            <a:endParaRPr lang="zh-CN" altLang="en-US" sz="2800" dirty="0"/>
          </a:p>
          <a:p>
            <a:r>
              <a:rPr lang="zh-CN" altLang="en-US" dirty="0"/>
              <a:t>思路：</a:t>
            </a:r>
          </a:p>
          <a:p>
            <a:pPr lvl="1"/>
            <a:r>
              <a:rPr lang="zh-CN" altLang="en-US" dirty="0"/>
              <a:t>对边数进行数学归纳</a:t>
            </a:r>
          </a:p>
          <a:p>
            <a:pPr lvl="1"/>
            <a:r>
              <a:rPr lang="zh-CN" altLang="en-US" dirty="0"/>
              <a:t>无奇度顶点的、非平凡的、连通的图</a:t>
            </a:r>
            <a:r>
              <a:rPr lang="en-US" altLang="zh-CN" dirty="0" err="1"/>
              <a:t>G，δ</a:t>
            </a:r>
            <a:r>
              <a:rPr lang="en-US" altLang="zh-CN" dirty="0"/>
              <a:t>(G)≥2.</a:t>
            </a:r>
          </a:p>
          <a:p>
            <a:pPr lvl="1"/>
            <a:r>
              <a:rPr lang="zh-CN" altLang="en-US" dirty="0"/>
              <a:t>因为</a:t>
            </a:r>
            <a:r>
              <a:rPr lang="en-US" altLang="zh-CN" dirty="0"/>
              <a:t>δ(G)≥2，</a:t>
            </a:r>
            <a:r>
              <a:rPr lang="zh-CN" altLang="en-US" dirty="0"/>
              <a:t>当</a:t>
            </a:r>
            <a:r>
              <a:rPr lang="en-US" altLang="zh-CN" dirty="0"/>
              <a:t>G</a:t>
            </a:r>
            <a:r>
              <a:rPr lang="zh-CN" altLang="en-US" dirty="0"/>
              <a:t>的边数大于等于</a:t>
            </a:r>
            <a:r>
              <a:rPr lang="en-US" altLang="zh-CN" dirty="0"/>
              <a:t>2</a:t>
            </a:r>
            <a:r>
              <a:rPr lang="zh-CN" altLang="en-US" dirty="0"/>
              <a:t>时，</a:t>
            </a:r>
            <a:r>
              <a:rPr lang="en-US" altLang="zh-CN" dirty="0"/>
              <a:t>G</a:t>
            </a:r>
            <a:r>
              <a:rPr lang="zh-CN" altLang="en-US" dirty="0"/>
              <a:t>中存在长度大于或等于</a:t>
            </a:r>
            <a:r>
              <a:rPr lang="en-US" altLang="zh-CN" dirty="0"/>
              <a:t>2</a:t>
            </a:r>
            <a:r>
              <a:rPr lang="zh-CN" altLang="en-US" dirty="0"/>
              <a:t>的圈</a:t>
            </a:r>
            <a:r>
              <a:rPr lang="en-US" altLang="zh-CN" dirty="0"/>
              <a:t>C.</a:t>
            </a:r>
            <a:r>
              <a:rPr lang="zh-CN" altLang="en-US" dirty="0"/>
              <a:t>（后续有证明）</a:t>
            </a:r>
            <a:endParaRPr lang="en-US" altLang="zh-CN" dirty="0"/>
          </a:p>
          <a:p>
            <a:pPr lvl="1"/>
            <a:r>
              <a:rPr lang="zh-CN" altLang="en-US" dirty="0">
                <a:solidFill>
                  <a:srgbClr val="FF0000"/>
                </a:solidFill>
              </a:rPr>
              <a:t>将</a:t>
            </a:r>
            <a:r>
              <a:rPr lang="en-US" altLang="zh-CN" dirty="0">
                <a:solidFill>
                  <a:srgbClr val="FF0000"/>
                </a:solidFill>
              </a:rPr>
              <a:t>C</a:t>
            </a:r>
            <a:r>
              <a:rPr lang="zh-CN" altLang="en-US" dirty="0">
                <a:solidFill>
                  <a:srgbClr val="FF0000"/>
                </a:solidFill>
              </a:rPr>
              <a:t>扩充成欧拉回路</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信息管理与信息系统专业学习规划</Template>
  <TotalTime>11234</TotalTime>
  <Words>5690</Words>
  <Application>Microsoft Office PowerPoint</Application>
  <PresentationFormat>宽屏</PresentationFormat>
  <Paragraphs>340</Paragraphs>
  <Slides>63</Slides>
  <Notes>13</Notes>
  <HiddenSlides>1</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73" baseType="lpstr">
      <vt:lpstr>黑体</vt:lpstr>
      <vt:lpstr>宋体</vt:lpstr>
      <vt:lpstr>Arial</vt:lpstr>
      <vt:lpstr>Symbol</vt:lpstr>
      <vt:lpstr>Times New Roman</vt:lpstr>
      <vt:lpstr>Tw Cen MT</vt:lpstr>
      <vt:lpstr>Wingdings</vt:lpstr>
      <vt:lpstr>Wingdings 2</vt:lpstr>
      <vt:lpstr>中性</vt:lpstr>
      <vt:lpstr>位图图像</vt:lpstr>
      <vt:lpstr>第十一章 欧拉图与哈密顿图</vt:lpstr>
      <vt:lpstr>本章内容</vt:lpstr>
      <vt:lpstr>11.1欧拉图</vt:lpstr>
      <vt:lpstr>一、欧拉通路、欧拉回路、欧拉图、半欧拉图的定义</vt:lpstr>
      <vt:lpstr>一、欧拉通路、欧拉回路、欧拉图、半欧拉图的定义</vt:lpstr>
      <vt:lpstr>判别定理</vt:lpstr>
      <vt:lpstr>判别定理</vt:lpstr>
      <vt:lpstr>判别定理</vt:lpstr>
      <vt:lpstr>判别定理</vt:lpstr>
      <vt:lpstr>判别定理</vt:lpstr>
      <vt:lpstr>判别定理</vt:lpstr>
      <vt:lpstr>判别定理</vt:lpstr>
      <vt:lpstr>2、欧拉图的性质</vt:lpstr>
      <vt:lpstr>2、欧拉图的性质</vt:lpstr>
      <vt:lpstr>2、欧拉图的性质</vt:lpstr>
      <vt:lpstr>例</vt:lpstr>
      <vt:lpstr>例</vt:lpstr>
      <vt:lpstr>应用与推广</vt:lpstr>
      <vt:lpstr>求欧拉图中欧拉回路的算法</vt:lpstr>
      <vt:lpstr>Fleury算法的证明</vt:lpstr>
      <vt:lpstr>Fleury算法的证明(续)</vt:lpstr>
      <vt:lpstr>求欧拉图中欧拉回路的算法</vt:lpstr>
      <vt:lpstr>求欧拉图中欧拉回路的算法</vt:lpstr>
      <vt:lpstr>求欧拉图中欧拉回路的算法</vt:lpstr>
      <vt:lpstr>有向图的Euler图</vt:lpstr>
      <vt:lpstr>判别定理</vt:lpstr>
      <vt:lpstr>判别定理</vt:lpstr>
      <vt:lpstr>例</vt:lpstr>
      <vt:lpstr>附：随机欧拉图</vt:lpstr>
      <vt:lpstr>随机欧拉图的判定</vt:lpstr>
      <vt:lpstr>思考题（计算机系课件）</vt:lpstr>
      <vt:lpstr>思路</vt:lpstr>
      <vt:lpstr>11.2 哈密顿图</vt:lpstr>
      <vt:lpstr>11.2 哈密顿图</vt:lpstr>
      <vt:lpstr>PowerPoint 演示文稿</vt:lpstr>
      <vt:lpstr>哈密顿图的判定</vt:lpstr>
      <vt:lpstr>哈密顿图的判定</vt:lpstr>
      <vt:lpstr>哈密顿图的判定</vt:lpstr>
      <vt:lpstr>半哈密顿图的判定</vt:lpstr>
      <vt:lpstr>半哈密顿图的判定</vt:lpstr>
      <vt:lpstr>定理11.7 哈密顿图和半哈密顿图的充分条件</vt:lpstr>
      <vt:lpstr>定理11.7</vt:lpstr>
      <vt:lpstr>定理11.7</vt:lpstr>
      <vt:lpstr>定理11.7</vt:lpstr>
      <vt:lpstr>哈密顿图和半哈密顿图的充分条件</vt:lpstr>
      <vt:lpstr>证明图中不存在哈密尔顿回路</vt:lpstr>
      <vt:lpstr>11.2 哈密顿图</vt:lpstr>
      <vt:lpstr>11.2 哈密顿图</vt:lpstr>
      <vt:lpstr>反例</vt:lpstr>
      <vt:lpstr>问题</vt:lpstr>
      <vt:lpstr>问题</vt:lpstr>
      <vt:lpstr>11.3 带权图与货郎担问题</vt:lpstr>
      <vt:lpstr>11.3 带权图与货郎担问题</vt:lpstr>
      <vt:lpstr>11.3 带权图与货郎担问题</vt:lpstr>
      <vt:lpstr>邮递员问题</vt:lpstr>
      <vt:lpstr>邮递员问题（奇偶点作业法）</vt:lpstr>
      <vt:lpstr>例</vt:lpstr>
      <vt:lpstr>PowerPoint 演示文稿</vt:lpstr>
      <vt:lpstr>续</vt:lpstr>
      <vt:lpstr>续</vt:lpstr>
      <vt:lpstr>续</vt:lpstr>
      <vt:lpstr>续</vt:lpstr>
      <vt:lpstr>续</vt:lpstr>
    </vt:vector>
  </TitlesOfParts>
  <Company>nju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第十五章 欧拉图与哈密顿图</dc:title>
  <dc:creator>yangjianlin</dc:creator>
  <cp:lastModifiedBy>UP CPU</cp:lastModifiedBy>
  <cp:revision>446</cp:revision>
  <cp:lastPrinted>1601-01-01T00:00:00Z</cp:lastPrinted>
  <dcterms:created xsi:type="dcterms:W3CDTF">2002-08-19T06:25:27Z</dcterms:created>
  <dcterms:modified xsi:type="dcterms:W3CDTF">2023-06-08T14:25:32Z</dcterms:modified>
</cp:coreProperties>
</file>